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5"/>
  </p:sldMasterIdLst>
  <p:notesMasterIdLst>
    <p:notesMasterId r:id="rId31"/>
  </p:notesMasterIdLst>
  <p:sldIdLst>
    <p:sldId id="256" r:id="rId6"/>
    <p:sldId id="257" r:id="rId7"/>
    <p:sldId id="263" r:id="rId8"/>
    <p:sldId id="262" r:id="rId9"/>
    <p:sldId id="264" r:id="rId10"/>
    <p:sldId id="265" r:id="rId11"/>
    <p:sldId id="259" r:id="rId12"/>
    <p:sldId id="260" r:id="rId13"/>
    <p:sldId id="266" r:id="rId14"/>
    <p:sldId id="290" r:id="rId15"/>
    <p:sldId id="267" r:id="rId16"/>
    <p:sldId id="281" r:id="rId17"/>
    <p:sldId id="280" r:id="rId18"/>
    <p:sldId id="293" r:id="rId19"/>
    <p:sldId id="286" r:id="rId20"/>
    <p:sldId id="268" r:id="rId21"/>
    <p:sldId id="289" r:id="rId22"/>
    <p:sldId id="270" r:id="rId23"/>
    <p:sldId id="294" r:id="rId24"/>
    <p:sldId id="283" r:id="rId25"/>
    <p:sldId id="284" r:id="rId26"/>
    <p:sldId id="285" r:id="rId27"/>
    <p:sldId id="295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BF702F-ED59-EC91-D08D-0D9B09533719}" name="Tobias Tengler" initials="TT" userId="S::tobias.tengler@digitecgalaxus.ch::cdacaf1e-e4eb-417b-9203-f74d85e3566a" providerId="AD"/>
  <p188:author id="{8BAE44E9-BB7C-62FF-861B-6F4F62D99EF2}" name="Martin Disch" initials="MD" userId="S::martin.disch@digitecgalaxus.ch::4b3d7a60-9a96-46c2-b889-1c0bf62cfb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1493"/>
    <a:srgbClr val="61DAF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C8C70F-6ED2-6504-90F0-AA8406B17002}" v="22" dt="2024-01-22T20:48:32.979"/>
    <p1510:client id="{850C0DB6-2FBC-6528-1B48-5E32C5F00B7A}" v="372" dt="2024-01-23T10:11:21.539"/>
    <p1510:client id="{8D15F620-909B-BCBD-1051-D61EC9D3C780}" v="422" dt="2024-01-22T06:17:50.290"/>
    <p1510:client id="{D31C82A3-1412-9DF0-0029-599BE2F2B0B8}" v="559" dt="2024-01-22T14:21:23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956414-26AC-884A-B62B-3931AE5E62F4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12887C-4B46-E64B-ACBB-2EF8931B22B3}">
      <dgm:prSet custT="1"/>
      <dgm:spPr>
        <a:solidFill>
          <a:srgbClr val="FFC32D"/>
        </a:solidFill>
      </dgm:spPr>
      <dgm:t>
        <a:bodyPr/>
        <a:lstStyle/>
        <a:p>
          <a:r>
            <a:rPr lang="en-US" sz="2400"/>
            <a:t>Monolithic structure</a:t>
          </a:r>
          <a:endParaRPr lang="en-CH" sz="2400"/>
        </a:p>
      </dgm:t>
    </dgm:pt>
    <dgm:pt modelId="{A67CDF36-C6D0-9E43-A246-79FF008BD5C3}" type="parTrans" cxnId="{A86763C1-F23C-444A-8D05-78163217C849}">
      <dgm:prSet/>
      <dgm:spPr/>
      <dgm:t>
        <a:bodyPr/>
        <a:lstStyle/>
        <a:p>
          <a:endParaRPr lang="en-US"/>
        </a:p>
      </dgm:t>
    </dgm:pt>
    <dgm:pt modelId="{1B5766CF-E0F7-FE4D-B2C1-EBCABC4918A2}" type="sibTrans" cxnId="{A86763C1-F23C-444A-8D05-78163217C849}">
      <dgm:prSet/>
      <dgm:spPr/>
      <dgm:t>
        <a:bodyPr/>
        <a:lstStyle/>
        <a:p>
          <a:endParaRPr lang="en-US"/>
        </a:p>
      </dgm:t>
    </dgm:pt>
    <dgm:pt modelId="{30DA12CB-88CF-C245-BF26-AE0EFC8DFFBB}">
      <dgm:prSet custT="1"/>
      <dgm:spPr>
        <a:solidFill>
          <a:srgbClr val="F67858"/>
        </a:solidFill>
      </dgm:spPr>
      <dgm:t>
        <a:bodyPr/>
        <a:lstStyle/>
        <a:p>
          <a:r>
            <a:rPr lang="en-US" sz="2400"/>
            <a:t>No proper graph</a:t>
          </a:r>
          <a:endParaRPr lang="en-CH" sz="2400"/>
        </a:p>
      </dgm:t>
    </dgm:pt>
    <dgm:pt modelId="{B99214CA-637B-2548-BAEB-1DB1BF59E852}" type="parTrans" cxnId="{BCD68FAB-7B74-6343-B18B-72AB3D50A89E}">
      <dgm:prSet/>
      <dgm:spPr/>
      <dgm:t>
        <a:bodyPr/>
        <a:lstStyle/>
        <a:p>
          <a:endParaRPr lang="en-US"/>
        </a:p>
      </dgm:t>
    </dgm:pt>
    <dgm:pt modelId="{F03574D7-63D8-A541-936B-4B06B705DDAB}" type="sibTrans" cxnId="{BCD68FAB-7B74-6343-B18B-72AB3D50A89E}">
      <dgm:prSet/>
      <dgm:spPr/>
      <dgm:t>
        <a:bodyPr/>
        <a:lstStyle/>
        <a:p>
          <a:endParaRPr lang="en-US"/>
        </a:p>
      </dgm:t>
    </dgm:pt>
    <dgm:pt modelId="{82DF1AD0-33BB-7D4B-981B-198CD956CA41}">
      <dgm:prSet custT="1"/>
      <dgm:spPr>
        <a:solidFill>
          <a:srgbClr val="84D160"/>
        </a:solidFill>
      </dgm:spPr>
      <dgm:t>
        <a:bodyPr/>
        <a:lstStyle/>
        <a:p>
          <a:r>
            <a:rPr lang="en-US" sz="2400"/>
            <a:t>REST over GraphQL?</a:t>
          </a:r>
          <a:endParaRPr lang="en-CH" sz="2400"/>
        </a:p>
      </dgm:t>
    </dgm:pt>
    <dgm:pt modelId="{7776C19C-3753-BB46-91B8-1FDB3B29A723}" type="parTrans" cxnId="{EC73782A-9CA2-E846-937B-037CE6A65EC6}">
      <dgm:prSet/>
      <dgm:spPr/>
      <dgm:t>
        <a:bodyPr/>
        <a:lstStyle/>
        <a:p>
          <a:endParaRPr lang="en-US"/>
        </a:p>
      </dgm:t>
    </dgm:pt>
    <dgm:pt modelId="{9F7CEA00-BC32-2145-B742-B0B19EDF27E4}" type="sibTrans" cxnId="{EC73782A-9CA2-E846-937B-037CE6A65EC6}">
      <dgm:prSet/>
      <dgm:spPr/>
      <dgm:t>
        <a:bodyPr/>
        <a:lstStyle/>
        <a:p>
          <a:endParaRPr lang="en-US"/>
        </a:p>
      </dgm:t>
    </dgm:pt>
    <dgm:pt modelId="{2DEE92BB-A80E-9443-9723-3E6EB5F43583}">
      <dgm:prSet custT="1"/>
      <dgm:spPr>
        <a:solidFill>
          <a:srgbClr val="B384D3"/>
        </a:solidFill>
      </dgm:spPr>
      <dgm:t>
        <a:bodyPr/>
        <a:lstStyle/>
        <a:p>
          <a:r>
            <a:rPr lang="en-US" sz="2400"/>
            <a:t>“Durchlauferhitzer”</a:t>
          </a:r>
          <a:endParaRPr lang="en-CH" sz="2400"/>
        </a:p>
      </dgm:t>
    </dgm:pt>
    <dgm:pt modelId="{4C8E67B8-4AD4-A847-B102-C76B2C8EAFB4}" type="parTrans" cxnId="{321F8DF8-1288-C544-B1B2-5C1366F323FF}">
      <dgm:prSet/>
      <dgm:spPr/>
      <dgm:t>
        <a:bodyPr/>
        <a:lstStyle/>
        <a:p>
          <a:endParaRPr lang="en-US"/>
        </a:p>
      </dgm:t>
    </dgm:pt>
    <dgm:pt modelId="{46747CC6-F481-4F44-9829-B469648CEDF5}" type="sibTrans" cxnId="{321F8DF8-1288-C544-B1B2-5C1366F323FF}">
      <dgm:prSet/>
      <dgm:spPr/>
      <dgm:t>
        <a:bodyPr/>
        <a:lstStyle/>
        <a:p>
          <a:endParaRPr lang="en-US"/>
        </a:p>
      </dgm:t>
    </dgm:pt>
    <dgm:pt modelId="{7F048D0B-D461-AC4E-BAA1-C8FF7DCEB024}" type="pres">
      <dgm:prSet presAssocID="{70956414-26AC-884A-B62B-3931AE5E62F4}" presName="matrix" presStyleCnt="0">
        <dgm:presLayoutVars>
          <dgm:chMax val="1"/>
          <dgm:dir/>
          <dgm:resizeHandles val="exact"/>
        </dgm:presLayoutVars>
      </dgm:prSet>
      <dgm:spPr/>
    </dgm:pt>
    <dgm:pt modelId="{E2CF1F9A-2752-4744-AC0E-DB3B5DDB8E8F}" type="pres">
      <dgm:prSet presAssocID="{70956414-26AC-884A-B62B-3931AE5E62F4}" presName="diamond" presStyleLbl="bgShp" presStyleIdx="0" presStyleCnt="1"/>
      <dgm:spPr>
        <a:solidFill>
          <a:srgbClr val="C4A277"/>
        </a:solidFill>
      </dgm:spPr>
    </dgm:pt>
    <dgm:pt modelId="{CDE4ADE9-164A-534C-AD47-27D65F707DD9}" type="pres">
      <dgm:prSet presAssocID="{70956414-26AC-884A-B62B-3931AE5E62F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387140F-A0DA-1241-8DB0-730D06779BDE}" type="pres">
      <dgm:prSet presAssocID="{70956414-26AC-884A-B62B-3931AE5E62F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124DE3-82EC-D847-B89F-0E0B42AAB69B}" type="pres">
      <dgm:prSet presAssocID="{70956414-26AC-884A-B62B-3931AE5E62F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1B47DCC-B582-894C-AFFB-2A01C66A3A67}" type="pres">
      <dgm:prSet presAssocID="{70956414-26AC-884A-B62B-3931AE5E62F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60E3A16-8C02-5645-B6EC-91B88538FCB7}" type="presOf" srcId="{82DF1AD0-33BB-7D4B-981B-198CD956CA41}" destId="{D6124DE3-82EC-D847-B89F-0E0B42AAB69B}" srcOrd="0" destOrd="0" presId="urn:microsoft.com/office/officeart/2005/8/layout/matrix3"/>
    <dgm:cxn modelId="{EC73782A-9CA2-E846-937B-037CE6A65EC6}" srcId="{70956414-26AC-884A-B62B-3931AE5E62F4}" destId="{82DF1AD0-33BB-7D4B-981B-198CD956CA41}" srcOrd="2" destOrd="0" parTransId="{7776C19C-3753-BB46-91B8-1FDB3B29A723}" sibTransId="{9F7CEA00-BC32-2145-B742-B0B19EDF27E4}"/>
    <dgm:cxn modelId="{81CD3B3B-04CE-604D-965B-2A87F542B124}" type="presOf" srcId="{2DEE92BB-A80E-9443-9723-3E6EB5F43583}" destId="{F1B47DCC-B582-894C-AFFB-2A01C66A3A67}" srcOrd="0" destOrd="0" presId="urn:microsoft.com/office/officeart/2005/8/layout/matrix3"/>
    <dgm:cxn modelId="{E7550C51-37F1-7D42-809A-7AA9E7870048}" type="presOf" srcId="{30DA12CB-88CF-C245-BF26-AE0EFC8DFFBB}" destId="{4387140F-A0DA-1241-8DB0-730D06779BDE}" srcOrd="0" destOrd="0" presId="urn:microsoft.com/office/officeart/2005/8/layout/matrix3"/>
    <dgm:cxn modelId="{BCD68FAB-7B74-6343-B18B-72AB3D50A89E}" srcId="{70956414-26AC-884A-B62B-3931AE5E62F4}" destId="{30DA12CB-88CF-C245-BF26-AE0EFC8DFFBB}" srcOrd="1" destOrd="0" parTransId="{B99214CA-637B-2548-BAEB-1DB1BF59E852}" sibTransId="{F03574D7-63D8-A541-936B-4B06B705DDAB}"/>
    <dgm:cxn modelId="{A86763C1-F23C-444A-8D05-78163217C849}" srcId="{70956414-26AC-884A-B62B-3931AE5E62F4}" destId="{9E12887C-4B46-E64B-ACBB-2EF8931B22B3}" srcOrd="0" destOrd="0" parTransId="{A67CDF36-C6D0-9E43-A246-79FF008BD5C3}" sibTransId="{1B5766CF-E0F7-FE4D-B2C1-EBCABC4918A2}"/>
    <dgm:cxn modelId="{5C54D2DF-260A-1944-B88C-F4E2CC3B4111}" type="presOf" srcId="{70956414-26AC-884A-B62B-3931AE5E62F4}" destId="{7F048D0B-D461-AC4E-BAA1-C8FF7DCEB024}" srcOrd="0" destOrd="0" presId="urn:microsoft.com/office/officeart/2005/8/layout/matrix3"/>
    <dgm:cxn modelId="{321F8DF8-1288-C544-B1B2-5C1366F323FF}" srcId="{70956414-26AC-884A-B62B-3931AE5E62F4}" destId="{2DEE92BB-A80E-9443-9723-3E6EB5F43583}" srcOrd="3" destOrd="0" parTransId="{4C8E67B8-4AD4-A847-B102-C76B2C8EAFB4}" sibTransId="{46747CC6-F481-4F44-9829-B469648CEDF5}"/>
    <dgm:cxn modelId="{1E451FFB-AC29-D349-AD37-92ADFBEFE914}" type="presOf" srcId="{9E12887C-4B46-E64B-ACBB-2EF8931B22B3}" destId="{CDE4ADE9-164A-534C-AD47-27D65F707DD9}" srcOrd="0" destOrd="0" presId="urn:microsoft.com/office/officeart/2005/8/layout/matrix3"/>
    <dgm:cxn modelId="{DF77E8F3-35A4-754A-BF65-2526ED5DA2A3}" type="presParOf" srcId="{7F048D0B-D461-AC4E-BAA1-C8FF7DCEB024}" destId="{E2CF1F9A-2752-4744-AC0E-DB3B5DDB8E8F}" srcOrd="0" destOrd="0" presId="urn:microsoft.com/office/officeart/2005/8/layout/matrix3"/>
    <dgm:cxn modelId="{EBA57456-7ED6-3F45-A4E0-4101BFF9972B}" type="presParOf" srcId="{7F048D0B-D461-AC4E-BAA1-C8FF7DCEB024}" destId="{CDE4ADE9-164A-534C-AD47-27D65F707DD9}" srcOrd="1" destOrd="0" presId="urn:microsoft.com/office/officeart/2005/8/layout/matrix3"/>
    <dgm:cxn modelId="{26832559-EF23-424A-B3C7-2BED31918047}" type="presParOf" srcId="{7F048D0B-D461-AC4E-BAA1-C8FF7DCEB024}" destId="{4387140F-A0DA-1241-8DB0-730D06779BDE}" srcOrd="2" destOrd="0" presId="urn:microsoft.com/office/officeart/2005/8/layout/matrix3"/>
    <dgm:cxn modelId="{015FC5E6-A708-E045-A28A-8AF6A3C5CBA8}" type="presParOf" srcId="{7F048D0B-D461-AC4E-BAA1-C8FF7DCEB024}" destId="{D6124DE3-82EC-D847-B89F-0E0B42AAB69B}" srcOrd="3" destOrd="0" presId="urn:microsoft.com/office/officeart/2005/8/layout/matrix3"/>
    <dgm:cxn modelId="{8782C39D-CBFD-014C-B26D-973F99F2FC1A}" type="presParOf" srcId="{7F048D0B-D461-AC4E-BAA1-C8FF7DCEB024}" destId="{F1B47DCC-B582-894C-AFFB-2A01C66A3A6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F1F9A-2752-4744-AC0E-DB3B5DDB8E8F}">
      <dsp:nvSpPr>
        <dsp:cNvPr id="0" name=""/>
        <dsp:cNvSpPr/>
      </dsp:nvSpPr>
      <dsp:spPr>
        <a:xfrm>
          <a:off x="2011680" y="0"/>
          <a:ext cx="4593946" cy="4593946"/>
        </a:xfrm>
        <a:prstGeom prst="diamond">
          <a:avLst/>
        </a:prstGeom>
        <a:solidFill>
          <a:srgbClr val="C4A27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4ADE9-164A-534C-AD47-27D65F707DD9}">
      <dsp:nvSpPr>
        <dsp:cNvPr id="0" name=""/>
        <dsp:cNvSpPr/>
      </dsp:nvSpPr>
      <dsp:spPr>
        <a:xfrm>
          <a:off x="2448104" y="436424"/>
          <a:ext cx="1791638" cy="1791638"/>
        </a:xfrm>
        <a:prstGeom prst="roundRect">
          <a:avLst/>
        </a:prstGeom>
        <a:solidFill>
          <a:srgbClr val="FFC32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Monolithic structure</a:t>
          </a:r>
          <a:endParaRPr lang="en-CH" sz="2400" kern="1200"/>
        </a:p>
      </dsp:txBody>
      <dsp:txXfrm>
        <a:off x="2535565" y="523885"/>
        <a:ext cx="1616716" cy="1616716"/>
      </dsp:txXfrm>
    </dsp:sp>
    <dsp:sp modelId="{4387140F-A0DA-1241-8DB0-730D06779BDE}">
      <dsp:nvSpPr>
        <dsp:cNvPr id="0" name=""/>
        <dsp:cNvSpPr/>
      </dsp:nvSpPr>
      <dsp:spPr>
        <a:xfrm>
          <a:off x="4377562" y="436424"/>
          <a:ext cx="1791638" cy="1791638"/>
        </a:xfrm>
        <a:prstGeom prst="roundRect">
          <a:avLst/>
        </a:prstGeom>
        <a:solidFill>
          <a:srgbClr val="F6785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proper graph</a:t>
          </a:r>
          <a:endParaRPr lang="en-CH" sz="2400" kern="1200"/>
        </a:p>
      </dsp:txBody>
      <dsp:txXfrm>
        <a:off x="4465023" y="523885"/>
        <a:ext cx="1616716" cy="1616716"/>
      </dsp:txXfrm>
    </dsp:sp>
    <dsp:sp modelId="{D6124DE3-82EC-D847-B89F-0E0B42AAB69B}">
      <dsp:nvSpPr>
        <dsp:cNvPr id="0" name=""/>
        <dsp:cNvSpPr/>
      </dsp:nvSpPr>
      <dsp:spPr>
        <a:xfrm>
          <a:off x="2448104" y="2365882"/>
          <a:ext cx="1791638" cy="1791638"/>
        </a:xfrm>
        <a:prstGeom prst="roundRect">
          <a:avLst/>
        </a:prstGeom>
        <a:solidFill>
          <a:srgbClr val="84D1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REST over GraphQL?</a:t>
          </a:r>
          <a:endParaRPr lang="en-CH" sz="2400" kern="1200"/>
        </a:p>
      </dsp:txBody>
      <dsp:txXfrm>
        <a:off x="2535565" y="2453343"/>
        <a:ext cx="1616716" cy="1616716"/>
      </dsp:txXfrm>
    </dsp:sp>
    <dsp:sp modelId="{F1B47DCC-B582-894C-AFFB-2A01C66A3A67}">
      <dsp:nvSpPr>
        <dsp:cNvPr id="0" name=""/>
        <dsp:cNvSpPr/>
      </dsp:nvSpPr>
      <dsp:spPr>
        <a:xfrm>
          <a:off x="4377562" y="2365882"/>
          <a:ext cx="1791638" cy="1791638"/>
        </a:xfrm>
        <a:prstGeom prst="roundRect">
          <a:avLst/>
        </a:prstGeom>
        <a:solidFill>
          <a:srgbClr val="B384D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“Durchlauferhitzer”</a:t>
          </a:r>
          <a:endParaRPr lang="en-CH" sz="2400" kern="1200"/>
        </a:p>
      </dsp:txBody>
      <dsp:txXfrm>
        <a:off x="4465023" y="2453343"/>
        <a:ext cx="1616716" cy="1616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43778-E52F-4724-9551-C230803A0931}" type="datetimeFigureOut"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C86ED-3898-45AB-9BDB-A0D35818F4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9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Migrated </a:t>
            </a:r>
            <a:r>
              <a:rPr lang="en-US" err="1"/>
              <a:t>BackEnd</a:t>
            </a:r>
            <a:r>
              <a:rPr lang="en-US"/>
              <a:t> to Hot Chocolate and </a:t>
            </a:r>
            <a:r>
              <a:rPr lang="en-US" err="1"/>
              <a:t>FrontEnd</a:t>
            </a:r>
            <a:r>
              <a:rPr lang="en-US"/>
              <a:t> to Relay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en-US"/>
              <a:t>With a bunch of hacks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C86ED-3898-45AB-9BDB-A0D35818F40F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2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83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15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4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0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4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3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811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Fusion Fever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Building a Next-Level </a:t>
            </a:r>
            <a:r>
              <a:rPr lang="en-US" err="1">
                <a:ea typeface="+mn-lt"/>
                <a:cs typeface="+mn-lt"/>
              </a:rPr>
              <a:t>GraphQL</a:t>
            </a:r>
            <a:r>
              <a:rPr lang="en-US">
                <a:ea typeface="+mn-lt"/>
                <a:cs typeface="+mn-lt"/>
              </a:rPr>
              <a:t>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8378-E044-19A1-3087-03CB8930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aseline="0">
                <a:solidFill>
                  <a:srgbClr val="FFFFFF"/>
                </a:solidFill>
                <a:latin typeface="Calibri Light"/>
              </a:rPr>
              <a:t>Meanwhile in the FrontEnd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C710-4203-4D49-3E2D-E8C5CBE7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ea typeface="Calibri"/>
                <a:cs typeface="Calibri"/>
              </a:rPr>
              <a:t>Next.js application with pages Router</a:t>
            </a:r>
          </a:p>
          <a:p>
            <a:pPr marL="457200" indent="-457200"/>
            <a:r>
              <a:rPr lang="en-US">
                <a:ea typeface="Calibri"/>
                <a:cs typeface="Calibri"/>
              </a:rPr>
              <a:t>Apollo Client as our current </a:t>
            </a:r>
            <a:r>
              <a:rPr lang="en-US" err="1">
                <a:ea typeface="Calibri"/>
                <a:cs typeface="Calibri"/>
              </a:rPr>
              <a:t>GraphQL</a:t>
            </a:r>
            <a:r>
              <a:rPr lang="en-US">
                <a:ea typeface="Calibri"/>
                <a:cs typeface="Calibri"/>
              </a:rPr>
              <a:t> client</a:t>
            </a:r>
          </a:p>
          <a:p>
            <a:pPr marL="457200" indent="-457200"/>
            <a:r>
              <a:rPr lang="en-US">
                <a:ea typeface="Calibri"/>
                <a:cs typeface="Calibri"/>
              </a:rPr>
              <a:t>Queries per component and </a:t>
            </a:r>
            <a:r>
              <a:rPr lang="en-US" b="1">
                <a:ea typeface="Calibri"/>
                <a:cs typeface="Calibri"/>
              </a:rPr>
              <a:t>not </a:t>
            </a:r>
            <a:r>
              <a:rPr lang="en-US">
                <a:ea typeface="Calibri"/>
                <a:cs typeface="Calibri"/>
              </a:rPr>
              <a:t>per page</a:t>
            </a:r>
          </a:p>
        </p:txBody>
      </p:sp>
      <p:pic>
        <p:nvPicPr>
          <p:cNvPr id="4" name="Picture 3" descr="A collage of a cartoon of a lion&#10;&#10;Description automatically generated">
            <a:extLst>
              <a:ext uri="{FF2B5EF4-FFF2-40B4-BE49-F238E27FC236}">
                <a16:creationId xmlns:a16="http://schemas.microsoft.com/office/drawing/2014/main" id="{89410DBB-E5CD-CAC2-AADC-B0AF82F29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698" y="300943"/>
            <a:ext cx="3140476" cy="62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9F916-8A31-1BDF-3926-46F9C9437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851" y="1104085"/>
            <a:ext cx="7592544" cy="465478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AB9B1-5453-541C-EBC1-FD3F90CF6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675" y="20002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7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8466-7DF0-B327-F17D-D734660F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Server-side rendering with Apollo Client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F9CD-7BF3-A1F4-F1B0-5DD787FA7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414" y="183469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getDataFromTree re-renders page until all nested queries are finished</a:t>
            </a:r>
          </a:p>
          <a:p>
            <a:r>
              <a:rPr lang="en-US">
                <a:ea typeface="+mn-lt"/>
                <a:cs typeface="+mn-lt"/>
              </a:rPr>
              <a:t>At least one additional full render per page</a:t>
            </a:r>
          </a:p>
          <a:p>
            <a:r>
              <a:rPr lang="en-US">
                <a:ea typeface="+mn-lt"/>
                <a:cs typeface="+mn-lt"/>
              </a:rPr>
              <a:t>Queries at two levels lead to </a:t>
            </a:r>
            <a:r>
              <a:rPr lang="en-US" b="1">
                <a:ea typeface="+mn-lt"/>
                <a:cs typeface="+mn-lt"/>
              </a:rPr>
              <a:t>four </a:t>
            </a:r>
            <a:r>
              <a:rPr lang="en-US">
                <a:ea typeface="+mn-lt"/>
                <a:cs typeface="+mn-lt"/>
              </a:rPr>
              <a:t>re-renders of the page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92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FB71B04-4173-2927-22DD-28044D479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94"/>
          <a:stretch/>
        </p:blipFill>
        <p:spPr>
          <a:xfrm>
            <a:off x="20" y="-2091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541B8-D94F-CB14-21AB-BA5FD476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71" y="2239831"/>
            <a:ext cx="4071892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Apollo Client: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SSR Performance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19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704687-326A-068E-3542-B3AB1E793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156997-0B25-EA4F-4F77-E6B9D7FB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B70F3F-0B99-850C-F58D-D05131168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94"/>
          <a:stretch/>
        </p:blipFill>
        <p:spPr>
          <a:xfrm>
            <a:off x="20" y="-2091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A8E4C-E6EB-5E74-7D80-2F6BD56B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71" y="2239831"/>
            <a:ext cx="4071892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Apollo Client: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SSR Performance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E994E-794C-2A92-D11D-790CAD26EB18}"/>
              </a:ext>
            </a:extLst>
          </p:cNvPr>
          <p:cNvSpPr/>
          <p:nvPr/>
        </p:nvSpPr>
        <p:spPr>
          <a:xfrm>
            <a:off x="7087340" y="118368"/>
            <a:ext cx="2367377" cy="67174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59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42A6-CAB4-76CA-5CC7-A0E388D6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Yet Another Evaluation</a:t>
            </a:r>
            <a:endParaRPr lang="en-US"/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DE3985A-B8F4-3202-3F92-19E1E89AE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24" b="-83"/>
          <a:stretch/>
        </p:blipFill>
        <p:spPr>
          <a:xfrm>
            <a:off x="10347346" y="-1938852"/>
            <a:ext cx="1609469" cy="896643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D1811-4BF4-F29A-69AD-B8F5557A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Comparing </a:t>
            </a:r>
            <a:r>
              <a:rPr lang="en-US" err="1">
                <a:ea typeface="Calibri"/>
                <a:cs typeface="Calibri"/>
              </a:rPr>
              <a:t>GraphQL</a:t>
            </a:r>
            <a:r>
              <a:rPr lang="en-US">
                <a:ea typeface="Calibri"/>
                <a:cs typeface="Calibri"/>
              </a:rPr>
              <a:t> clients like Apollo, </a:t>
            </a:r>
            <a:r>
              <a:rPr lang="en-US" err="1">
                <a:ea typeface="Calibri"/>
                <a:cs typeface="Calibri"/>
              </a:rPr>
              <a:t>urql</a:t>
            </a:r>
            <a:r>
              <a:rPr lang="en-US">
                <a:ea typeface="Calibri"/>
                <a:cs typeface="Calibri"/>
              </a:rPr>
              <a:t>, etc.</a:t>
            </a:r>
          </a:p>
          <a:p>
            <a:r>
              <a:rPr lang="en-US">
                <a:ea typeface="Calibri"/>
                <a:cs typeface="Calibri"/>
              </a:rPr>
              <a:t>👑 Relay</a:t>
            </a:r>
          </a:p>
        </p:txBody>
      </p:sp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64E30C83-E7F9-A340-830A-28F882C24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90"/>
          <a:stretch/>
        </p:blipFill>
        <p:spPr>
          <a:xfrm>
            <a:off x="8631985" y="-74964"/>
            <a:ext cx="1609469" cy="7743066"/>
          </a:xfrm>
          <a:prstGeom prst="rect">
            <a:avLst/>
          </a:prstGeom>
        </p:spPr>
      </p:pic>
      <p:pic>
        <p:nvPicPr>
          <p:cNvPr id="4" name="Picture 3" descr="A person wearing a armor&#10;&#10;Description automatically generated">
            <a:extLst>
              <a:ext uri="{FF2B5EF4-FFF2-40B4-BE49-F238E27FC236}">
                <a16:creationId xmlns:a16="http://schemas.microsoft.com/office/drawing/2014/main" id="{661B13E4-DAB7-92DC-58E4-64F2D9F9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111" y="2547515"/>
            <a:ext cx="3744411" cy="3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ED5E-C95E-867C-BDDB-9D897998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1426"/>
            <a:ext cx="10515600" cy="1325563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>
                <a:latin typeface="Arial"/>
                <a:ea typeface="Calibri Light"/>
                <a:cs typeface="Arial"/>
              </a:rPr>
              <a:t>https://www.youtube.com/watch?v=lhVGdErZuN4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5B1E154A-94D9-B1E2-4337-2B373757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42" y="1178402"/>
            <a:ext cx="8017858" cy="450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4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09E5-4A0F-2FFA-FF7F-F0AAF2026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E1C1-1E58-C114-2141-04A82ED4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    Relay in a 🥜-shell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A2DEF4-625C-DE49-475D-71BFE1D9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823" y="763760"/>
            <a:ext cx="527781" cy="526417"/>
          </a:xfrm>
          <a:prstGeom prst="rect">
            <a:avLst/>
          </a:prstGeom>
        </p:spPr>
      </p:pic>
      <p:pic>
        <p:nvPicPr>
          <p:cNvPr id="7" name="Content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FEFFFF9-EE6E-E24C-ECCE-4C1BB1FB8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7337" y="1695923"/>
            <a:ext cx="3633411" cy="4351338"/>
          </a:xfr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9AE718E-CCEE-335A-99CB-C121ADB4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46" y="1692410"/>
            <a:ext cx="4280576" cy="43567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CDF429-BD7C-D2A5-6C0B-3938B68F9217}"/>
              </a:ext>
            </a:extLst>
          </p:cNvPr>
          <p:cNvSpPr/>
          <p:nvPr/>
        </p:nvSpPr>
        <p:spPr>
          <a:xfrm>
            <a:off x="5204297" y="1191638"/>
            <a:ext cx="4880042" cy="5025957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C121-BC14-5C54-2BDA-23A57E78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    Relay in a 🥜-shell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D0CC0F-F773-0FA8-F96D-7A91A47C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823" y="763760"/>
            <a:ext cx="527781" cy="526417"/>
          </a:xfrm>
          <a:prstGeom prst="rect">
            <a:avLst/>
          </a:prstGeom>
        </p:spPr>
      </p:pic>
      <p:pic>
        <p:nvPicPr>
          <p:cNvPr id="7" name="Content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596916C-5F33-6DD2-2315-9266337BD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7337" y="1695923"/>
            <a:ext cx="3633411" cy="4351338"/>
          </a:xfr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5C9DDAF-4330-4BF3-7A19-59D11E8CC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46" y="1692410"/>
            <a:ext cx="4280576" cy="43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9968-2B74-6694-FB59-3B0792F7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Setting up Relay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D1BA-743C-B57D-CA42-B3743FD3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0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Relatively easy, but sometimes requires looking "under the hood"</a:t>
            </a:r>
          </a:p>
          <a:p>
            <a:r>
              <a:rPr lang="en-US">
                <a:ea typeface="Calibri"/>
                <a:cs typeface="Calibri"/>
              </a:rPr>
              <a:t>Some headaches with SSR</a:t>
            </a:r>
          </a:p>
          <a:p>
            <a:r>
              <a:rPr lang="en-US">
                <a:ea typeface="Calibri"/>
                <a:cs typeface="Calibri"/>
              </a:rPr>
              <a:t>"Persisted Operations" for free 🤑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81EE70-F652-273C-639F-95B18E9C2480}"/>
              </a:ext>
            </a:extLst>
          </p:cNvPr>
          <p:cNvGrpSpPr/>
          <p:nvPr/>
        </p:nvGrpSpPr>
        <p:grpSpPr>
          <a:xfrm>
            <a:off x="7338480" y="4969727"/>
            <a:ext cx="3442453" cy="860129"/>
            <a:chOff x="7338480" y="4969727"/>
            <a:chExt cx="3442453" cy="86012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E237F0F-0001-3E34-5A3F-FF9EF34DF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79348" y="5025183"/>
              <a:ext cx="801585" cy="80467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1178A13-3CA5-A02B-33B5-2EA1572D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38480" y="5064238"/>
              <a:ext cx="832634" cy="718082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9764A70-A3E1-410C-36D8-094B8DE838EF}"/>
                </a:ext>
              </a:extLst>
            </p:cNvPr>
            <p:cNvCxnSpPr/>
            <p:nvPr/>
          </p:nvCxnSpPr>
          <p:spPr>
            <a:xfrm flipV="1">
              <a:off x="8380506" y="5417671"/>
              <a:ext cx="1489635" cy="44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B26C60-E5B0-DB67-E181-60E26B4DC972}"/>
                </a:ext>
              </a:extLst>
            </p:cNvPr>
            <p:cNvSpPr txBox="1"/>
            <p:nvPr/>
          </p:nvSpPr>
          <p:spPr>
            <a:xfrm>
              <a:off x="8642677" y="4969727"/>
              <a:ext cx="102364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Calibri"/>
                  <a:cs typeface="Calibri"/>
                </a:rPr>
                <a:t>a57fb2...</a:t>
              </a:r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F08D2B-6D74-FB59-02FB-867EDCF8977E}"/>
              </a:ext>
            </a:extLst>
          </p:cNvPr>
          <p:cNvGrpSpPr/>
          <p:nvPr/>
        </p:nvGrpSpPr>
        <p:grpSpPr>
          <a:xfrm>
            <a:off x="962911" y="3881717"/>
            <a:ext cx="3574725" cy="1900603"/>
            <a:chOff x="962911" y="3881717"/>
            <a:chExt cx="3574725" cy="1900603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386C978-C9A2-16D7-7E2A-B53B2F0C1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9951" y="5064238"/>
              <a:ext cx="832634" cy="7180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F062BF-E97E-33A8-0CEE-4D9A40AEBD56}"/>
                </a:ext>
              </a:extLst>
            </p:cNvPr>
            <p:cNvSpPr txBox="1"/>
            <p:nvPr/>
          </p:nvSpPr>
          <p:spPr>
            <a:xfrm>
              <a:off x="3002383" y="5066844"/>
              <a:ext cx="102364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Calibri"/>
                  <a:cs typeface="Calibri"/>
                </a:rPr>
                <a:t>a57fb2...</a:t>
              </a:r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D87DA5-1A92-6863-60E1-F3DDF5FA35A8}"/>
                </a:ext>
              </a:extLst>
            </p:cNvPr>
            <p:cNvSpPr txBox="1"/>
            <p:nvPr/>
          </p:nvSpPr>
          <p:spPr>
            <a:xfrm>
              <a:off x="962911" y="4230138"/>
              <a:ext cx="220399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ea typeface="Calibri"/>
                  <a:cs typeface="Calibri"/>
                </a:rPr>
                <a:t>query { type { … } }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97B88C3-48D3-BD67-8888-B58C22F92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0130" y="3881717"/>
              <a:ext cx="887506" cy="87256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C9505DD-990E-CC5F-E49C-BB637D354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212" y="4394200"/>
              <a:ext cx="1579281" cy="617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EF8300A-DCF8-D76B-525F-28A7B0B362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494" y="4779682"/>
              <a:ext cx="1521012" cy="5707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15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B824-926C-695B-333D-ADBC6882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Who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FD1EC-827A-F9B0-753A-5EB3941C9AC4}"/>
              </a:ext>
            </a:extLst>
          </p:cNvPr>
          <p:cNvSpPr txBox="1"/>
          <p:nvPr/>
        </p:nvSpPr>
        <p:spPr>
          <a:xfrm>
            <a:off x="4466622" y="2797697"/>
            <a:ext cx="23419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cs typeface="Calibri"/>
              </a:rPr>
              <a:t>Tobias Tengler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DEBBC-4858-87EA-3D04-F7650282D68D}"/>
              </a:ext>
            </a:extLst>
          </p:cNvPr>
          <p:cNvSpPr txBox="1"/>
          <p:nvPr/>
        </p:nvSpPr>
        <p:spPr>
          <a:xfrm>
            <a:off x="8476526" y="2789497"/>
            <a:ext cx="23419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cs typeface="Calibri"/>
              </a:rPr>
              <a:t>Martin Disch</a:t>
            </a:r>
            <a:endParaRPr lang="en-US">
              <a:cs typeface="Calibri" panose="020F0502020204030204"/>
            </a:endParaRPr>
          </a:p>
        </p:txBody>
      </p:sp>
      <p:pic>
        <p:nvPicPr>
          <p:cNvPr id="10" name="Content Placeholder 9" descr="A group of white birds with their mouths open&#10;&#10;Description automatically generated">
            <a:extLst>
              <a:ext uri="{FF2B5EF4-FFF2-40B4-BE49-F238E27FC236}">
                <a16:creationId xmlns:a16="http://schemas.microsoft.com/office/drawing/2014/main" id="{54C9299F-21D6-34C5-D4E9-939536DE0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-480000">
            <a:off x="4724400" y="3663157"/>
            <a:ext cx="3914775" cy="2200275"/>
          </a:xfrm>
        </p:spPr>
      </p:pic>
      <p:pic>
        <p:nvPicPr>
          <p:cNvPr id="11" name="Picture 10" descr="A baby flamingos running in water&#10;&#10;Description automatically generated">
            <a:extLst>
              <a:ext uri="{FF2B5EF4-FFF2-40B4-BE49-F238E27FC236}">
                <a16:creationId xmlns:a16="http://schemas.microsoft.com/office/drawing/2014/main" id="{1AF452F8-0E3F-67D5-A0E8-526328BF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">
            <a:off x="8143875" y="4101307"/>
            <a:ext cx="3590925" cy="2047875"/>
          </a:xfrm>
          <a:prstGeom prst="rect">
            <a:avLst/>
          </a:prstGeom>
        </p:spPr>
      </p:pic>
      <p:pic>
        <p:nvPicPr>
          <p:cNvPr id="12" name="Picture 11" descr="A cartoon of a green monster&#10;&#10;Description automatically generated">
            <a:extLst>
              <a:ext uri="{FF2B5EF4-FFF2-40B4-BE49-F238E27FC236}">
                <a16:creationId xmlns:a16="http://schemas.microsoft.com/office/drawing/2014/main" id="{447F61D7-8732-D3F6-558E-3095AF137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600325"/>
            <a:ext cx="4114800" cy="4114800"/>
          </a:xfrm>
          <a:prstGeom prst="rect">
            <a:avLst/>
          </a:prstGeom>
        </p:spPr>
      </p:pic>
      <p:pic>
        <p:nvPicPr>
          <p:cNvPr id="8" name="Picture 7" descr="A cartoon of a cat&#10;&#10;Description automatically generated">
            <a:extLst>
              <a:ext uri="{FF2B5EF4-FFF2-40B4-BE49-F238E27FC236}">
                <a16:creationId xmlns:a16="http://schemas.microsoft.com/office/drawing/2014/main" id="{51A9D8F5-D811-7840-C1AB-C60FCEEF6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38150"/>
            <a:ext cx="2286000" cy="2286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FC2CE0DA-C4ED-BA1E-50BB-9DF2DB79E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825" y="438150"/>
            <a:ext cx="2286000" cy="2286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198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238E1D-9CEE-ADC6-4429-F32316C1A78D}"/>
              </a:ext>
            </a:extLst>
          </p:cNvPr>
          <p:cNvSpPr>
            <a:spLocks noGrp="1"/>
          </p:cNvSpPr>
          <p:nvPr/>
        </p:nvSpPr>
        <p:spPr>
          <a:xfrm>
            <a:off x="527699" y="2769567"/>
            <a:ext cx="28237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libri Light"/>
                <a:cs typeface="Calibri Light"/>
              </a:rPr>
              <a:t>AB-Test 🎯</a:t>
            </a:r>
            <a:endParaRPr lang="en-US"/>
          </a:p>
        </p:txBody>
      </p:sp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12330672-0607-1157-5CBA-796F5FDC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284" y="-739"/>
            <a:ext cx="8575083" cy="68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8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149834-3F2F-E6AF-4969-D8B3F5A2CBEE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libri Light"/>
                <a:cs typeface="Calibri Light"/>
              </a:rPr>
              <a:t>AB-Test: Results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FE79D3-3C02-004F-196D-4FB5B081DAE3}"/>
              </a:ext>
            </a:extLst>
          </p:cNvPr>
          <p:cNvGraphicFramePr>
            <a:graphicFrameLocks noGrp="1"/>
          </p:cNvGraphicFramePr>
          <p:nvPr/>
        </p:nvGraphicFramePr>
        <p:xfrm>
          <a:off x="866775" y="2331720"/>
          <a:ext cx="1045845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9225">
                  <a:extLst>
                    <a:ext uri="{9D8B030D-6E8A-4147-A177-3AD203B41FA5}">
                      <a16:colId xmlns:a16="http://schemas.microsoft.com/office/drawing/2014/main" val="332688239"/>
                    </a:ext>
                  </a:extLst>
                </a:gridCol>
                <a:gridCol w="5229225">
                  <a:extLst>
                    <a:ext uri="{9D8B030D-6E8A-4147-A177-3AD203B41FA5}">
                      <a16:colId xmlns:a16="http://schemas.microsoft.com/office/drawing/2014/main" val="66951333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base"/>
                      <a:r>
                        <a:rPr lang="en-US" sz="36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6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 (P75)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2189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8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Front-End Latency</a:t>
                      </a:r>
                      <a:endParaRPr lang="en-US">
                        <a:effectLst/>
                      </a:endParaRPr>
                    </a:p>
                  </a:txBody>
                  <a:tcPr>
                    <a:lnL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52% reduction</a:t>
                      </a:r>
                      <a:endParaRPr lang="en-US">
                        <a:effectLst/>
                      </a:endParaRPr>
                    </a:p>
                  </a:txBody>
                  <a:tcPr>
                    <a:lnL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76406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8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To First Byte (TTFB)</a:t>
                      </a:r>
                      <a:endParaRPr lang="en-US">
                        <a:effectLst/>
                      </a:endParaRPr>
                    </a:p>
                  </a:txBody>
                  <a:tcPr>
                    <a:lnL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18% reduction</a:t>
                      </a:r>
                      <a:endParaRPr lang="en-US">
                        <a:effectLst/>
                      </a:endParaRPr>
                    </a:p>
                  </a:txBody>
                  <a:tcPr>
                    <a:lnL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90210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8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Largest Contentful Paint (LCP)  </a:t>
                      </a:r>
                      <a:endParaRPr lang="en-US">
                        <a:effectLst/>
                      </a:endParaRPr>
                    </a:p>
                  </a:txBody>
                  <a:tcPr>
                    <a:lnL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9% reduction</a:t>
                      </a:r>
                      <a:endParaRPr lang="en-US">
                        <a:effectLst/>
                      </a:endParaRPr>
                    </a:p>
                  </a:txBody>
                  <a:tcPr>
                    <a:lnL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62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636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F32F-DC97-3688-3D0A-B21D211F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Next steps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48A0-F84B-BAFC-55D3-09C7BDDBF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Soft Rollout for feature teams</a:t>
            </a:r>
          </a:p>
          <a:p>
            <a:r>
              <a:rPr lang="en-US">
                <a:ea typeface="Calibri"/>
                <a:cs typeface="Calibri"/>
              </a:rPr>
              <a:t>Onboarding workshops</a:t>
            </a:r>
          </a:p>
          <a:p>
            <a:r>
              <a:rPr lang="en-US">
                <a:ea typeface="Calibri"/>
                <a:cs typeface="Calibri"/>
              </a:rPr>
              <a:t>Migration of existing pages starting in Q2</a:t>
            </a:r>
          </a:p>
        </p:txBody>
      </p:sp>
    </p:spTree>
    <p:extLst>
      <p:ext uri="{BB962C8B-B14F-4D97-AF65-F5344CB8AC3E}">
        <p14:creationId xmlns:p14="http://schemas.microsoft.com/office/powerpoint/2010/main" val="376380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F219-994B-D0CE-1EF5-4F886D39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Developments we are excited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FCB50-3F7C-E527-BB0A-CDCAE9B32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True Schema Nullability and no more error bubbling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@defer support in the Fusion Gateway</a:t>
            </a:r>
          </a:p>
          <a:p>
            <a:r>
              <a:rPr lang="en-US">
                <a:ea typeface="Calibri"/>
                <a:cs typeface="Calibri"/>
              </a:rPr>
              <a:t>Banana Cake Pop (Schema &amp; Client Registry)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0B52755-D60D-229A-CC3E-038F34592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8" y="2244486"/>
            <a:ext cx="2344921" cy="1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7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F8E4-16A5-6533-D910-8F6841E4B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E11037-DB5D-89D4-DD73-4D7C4E49D2CD}"/>
              </a:ext>
            </a:extLst>
          </p:cNvPr>
          <p:cNvSpPr txBox="1"/>
          <p:nvPr/>
        </p:nvSpPr>
        <p:spPr>
          <a:xfrm>
            <a:off x="7261186" y="5004122"/>
            <a:ext cx="30711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Ubuntu"/>
              </a:rPr>
              <a:t>https://t.ly/Sy7fM</a:t>
            </a:r>
            <a:endParaRPr lang="en-US" sz="2800">
              <a:ea typeface="Calibri"/>
              <a:cs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BF8B0-63CD-6F16-4255-6F4D43DB7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7309" y="1333018"/>
            <a:ext cx="3458901" cy="3458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4C235-6FEE-CE68-1BD6-BC98B3FEC717}"/>
              </a:ext>
            </a:extLst>
          </p:cNvPr>
          <p:cNvSpPr txBox="1"/>
          <p:nvPr/>
        </p:nvSpPr>
        <p:spPr>
          <a:xfrm>
            <a:off x="1994704" y="5004121"/>
            <a:ext cx="29554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Ubuntu"/>
              </a:rPr>
              <a:t>https://t.ly/yXhiu</a:t>
            </a:r>
            <a:endParaRPr lang="en-US" sz="2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3688CFC-BD36-ADDB-5EA1-37EEFFCC3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2953" y="1333017"/>
            <a:ext cx="3458902" cy="3458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65DC4-ACDB-BFB0-942B-B6560D6E697B}"/>
              </a:ext>
            </a:extLst>
          </p:cNvPr>
          <p:cNvSpPr txBox="1"/>
          <p:nvPr/>
        </p:nvSpPr>
        <p:spPr>
          <a:xfrm rot="-420000">
            <a:off x="7443256" y="411892"/>
            <a:ext cx="30711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Ubuntu"/>
              </a:rPr>
              <a:t>We're hiring 🥳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4F9DA-F7A6-BEC3-C9F8-48C4E4E19808}"/>
              </a:ext>
            </a:extLst>
          </p:cNvPr>
          <p:cNvSpPr/>
          <p:nvPr/>
        </p:nvSpPr>
        <p:spPr>
          <a:xfrm>
            <a:off x="6438930" y="335914"/>
            <a:ext cx="4880042" cy="5659833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1BFF8-27F7-01CB-8F48-B45E15A0ADF1}"/>
              </a:ext>
            </a:extLst>
          </p:cNvPr>
          <p:cNvSpPr txBox="1"/>
          <p:nvPr/>
        </p:nvSpPr>
        <p:spPr>
          <a:xfrm>
            <a:off x="2156544" y="863696"/>
            <a:ext cx="263846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Ubuntu"/>
              </a:rPr>
              <a:t>Information about the talk</a:t>
            </a:r>
          </a:p>
        </p:txBody>
      </p:sp>
    </p:spTree>
    <p:extLst>
      <p:ext uri="{BB962C8B-B14F-4D97-AF65-F5344CB8AC3E}">
        <p14:creationId xmlns:p14="http://schemas.microsoft.com/office/powerpoint/2010/main" val="127456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3442E-93C1-BE1A-21AF-7F18ED845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CD5C7E-BC0D-721C-AFBD-7D6C3BDCAB48}"/>
              </a:ext>
            </a:extLst>
          </p:cNvPr>
          <p:cNvSpPr txBox="1"/>
          <p:nvPr/>
        </p:nvSpPr>
        <p:spPr>
          <a:xfrm>
            <a:off x="7261186" y="5004122"/>
            <a:ext cx="30711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Ubuntu"/>
              </a:rPr>
              <a:t>https://t.ly/Sy7fM</a:t>
            </a:r>
            <a:endParaRPr lang="en-US" sz="2800">
              <a:ea typeface="Calibri"/>
              <a:cs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55432CB-A717-3FC0-D876-843B326F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7309" y="1333018"/>
            <a:ext cx="3458901" cy="3458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14D62-DA4D-0907-2A9F-671D3ABC10A9}"/>
              </a:ext>
            </a:extLst>
          </p:cNvPr>
          <p:cNvSpPr txBox="1"/>
          <p:nvPr/>
        </p:nvSpPr>
        <p:spPr>
          <a:xfrm>
            <a:off x="1994704" y="5004121"/>
            <a:ext cx="29554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Ubuntu"/>
              </a:rPr>
              <a:t>https://t.ly/yXhiu</a:t>
            </a:r>
            <a:endParaRPr lang="en-US" sz="2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E56332C-176F-5E38-7D5B-F094295D2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2953" y="1333017"/>
            <a:ext cx="3458902" cy="3458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8C7FCD-1C71-0D9F-8F30-827993F212CF}"/>
              </a:ext>
            </a:extLst>
          </p:cNvPr>
          <p:cNvSpPr txBox="1"/>
          <p:nvPr/>
        </p:nvSpPr>
        <p:spPr>
          <a:xfrm rot="-420000">
            <a:off x="7443256" y="411892"/>
            <a:ext cx="30711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Ubuntu"/>
              </a:rPr>
              <a:t>We're hiring 🥳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F2A98-176F-360D-D791-A437EFAB297F}"/>
              </a:ext>
            </a:extLst>
          </p:cNvPr>
          <p:cNvSpPr txBox="1"/>
          <p:nvPr/>
        </p:nvSpPr>
        <p:spPr>
          <a:xfrm>
            <a:off x="2156544" y="863696"/>
            <a:ext cx="263846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Ubuntu"/>
              </a:rPr>
              <a:t>Information about the talk</a:t>
            </a:r>
          </a:p>
        </p:txBody>
      </p:sp>
    </p:spTree>
    <p:extLst>
      <p:ext uri="{BB962C8B-B14F-4D97-AF65-F5344CB8AC3E}">
        <p14:creationId xmlns:p14="http://schemas.microsoft.com/office/powerpoint/2010/main" val="151862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EC89-6819-156B-1C66-8BA6A4A4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One year ago...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0888BC-C0F0-496E-36AA-24DB53774F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Two of our colleagues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told you about our </a:t>
            </a:r>
            <a:r>
              <a:rPr lang="en-US" err="1">
                <a:ea typeface="+mn-lt"/>
                <a:cs typeface="+mn-lt"/>
              </a:rPr>
              <a:t>GraphQL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setup</a:t>
            </a:r>
          </a:p>
          <a:p>
            <a:r>
              <a:rPr lang="en-US">
                <a:ea typeface="+mn-lt"/>
                <a:cs typeface="+mn-lt"/>
              </a:rPr>
              <a:t>Currently does about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7k operations/s</a:t>
            </a:r>
            <a:endParaRPr lang="en-US"/>
          </a:p>
          <a:p>
            <a:r>
              <a:rPr lang="en-US">
                <a:cs typeface="Calibri"/>
              </a:rPr>
              <a:t>But is it good?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Content Placeholder 4" descr="A person wearing glasses and a black turtleneck&#10;&#10;Description automatically generated">
            <a:extLst>
              <a:ext uri="{FF2B5EF4-FFF2-40B4-BE49-F238E27FC236}">
                <a16:creationId xmlns:a16="http://schemas.microsoft.com/office/drawing/2014/main" id="{BF7FE417-C6D7-15A3-B7B4-A4F7A2C51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2600" y="1034786"/>
            <a:ext cx="1591734" cy="1699684"/>
          </a:xfr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8DEE712-E141-A890-5DE7-243828EC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09" y="1035580"/>
            <a:ext cx="1771650" cy="170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7E5430-2D3B-591C-BD78-01B144306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3162250"/>
            <a:ext cx="6096000" cy="31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4C98-AEF3-AD35-E73A-A1B11F3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Situation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5D7490-FAF9-F243-0261-9FDF0AB0EDD6}"/>
              </a:ext>
            </a:extLst>
          </p:cNvPr>
          <p:cNvGrpSpPr/>
          <p:nvPr/>
        </p:nvGrpSpPr>
        <p:grpSpPr>
          <a:xfrm>
            <a:off x="9486000" y="2409924"/>
            <a:ext cx="1771634" cy="718593"/>
            <a:chOff x="9486000" y="2409924"/>
            <a:chExt cx="1771634" cy="64815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0EE3B8A-BD74-B422-5505-A05C3E2B041F}"/>
                </a:ext>
              </a:extLst>
            </p:cNvPr>
            <p:cNvSpPr/>
            <p:nvPr/>
          </p:nvSpPr>
          <p:spPr>
            <a:xfrm>
              <a:off x="9486000" y="2409924"/>
              <a:ext cx="1771634" cy="648156"/>
            </a:xfrm>
            <a:prstGeom prst="roundRect">
              <a:avLst/>
            </a:prstGeom>
            <a:solidFill>
              <a:schemeClr val="accent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TextBox 3">
              <a:extLst>
                <a:ext uri="{FF2B5EF4-FFF2-40B4-BE49-F238E27FC236}">
                  <a16:creationId xmlns:a16="http://schemas.microsoft.com/office/drawing/2014/main" id="{94919584-7A69-63C5-4F3E-B387AFBE31AA}"/>
                </a:ext>
              </a:extLst>
            </p:cNvPr>
            <p:cNvSpPr txBox="1"/>
            <p:nvPr/>
          </p:nvSpPr>
          <p:spPr>
            <a:xfrm>
              <a:off x="9735412" y="2541733"/>
              <a:ext cx="127281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cs typeface="Calibri"/>
                </a:rPr>
                <a:t>Community</a:t>
              </a:r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572BC4-1ACF-6E10-9A53-F7F920DEF64C}"/>
              </a:ext>
            </a:extLst>
          </p:cNvPr>
          <p:cNvGrpSpPr/>
          <p:nvPr/>
        </p:nvGrpSpPr>
        <p:grpSpPr>
          <a:xfrm>
            <a:off x="9501691" y="4571086"/>
            <a:ext cx="1808999" cy="718593"/>
            <a:chOff x="9501691" y="4571086"/>
            <a:chExt cx="2479687" cy="67377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B3FD663-FFE5-113A-119B-4155EC765DA9}"/>
                </a:ext>
              </a:extLst>
            </p:cNvPr>
            <p:cNvSpPr/>
            <p:nvPr/>
          </p:nvSpPr>
          <p:spPr>
            <a:xfrm>
              <a:off x="9501691" y="4571086"/>
              <a:ext cx="2479687" cy="673770"/>
            </a:xfrm>
            <a:prstGeom prst="round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EFE5055E-FAD0-79D3-9D2D-79A736F5BB49}"/>
                </a:ext>
              </a:extLst>
            </p:cNvPr>
            <p:cNvSpPr txBox="1"/>
            <p:nvPr/>
          </p:nvSpPr>
          <p:spPr>
            <a:xfrm>
              <a:off x="9653847" y="4723305"/>
              <a:ext cx="2189843" cy="34629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err="1">
                  <a:cs typeface="Calibri"/>
                </a:rPr>
                <a:t>ProductDisplay</a:t>
              </a:r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9D1CED-846B-99DB-F88B-7FD5C5B6560E}"/>
              </a:ext>
            </a:extLst>
          </p:cNvPr>
          <p:cNvGrpSpPr/>
          <p:nvPr/>
        </p:nvGrpSpPr>
        <p:grpSpPr>
          <a:xfrm>
            <a:off x="5211798" y="3457433"/>
            <a:ext cx="1768915" cy="807256"/>
            <a:chOff x="5211798" y="3457433"/>
            <a:chExt cx="1768915" cy="75985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D52FB29-6386-DDBD-E05A-9775894CFACA}"/>
                </a:ext>
              </a:extLst>
            </p:cNvPr>
            <p:cNvSpPr/>
            <p:nvPr/>
          </p:nvSpPr>
          <p:spPr>
            <a:xfrm>
              <a:off x="5211798" y="3498699"/>
              <a:ext cx="1768915" cy="71859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8B4CE7DB-0039-F66A-8907-F31500434057}"/>
                </a:ext>
              </a:extLst>
            </p:cNvPr>
            <p:cNvSpPr txBox="1"/>
            <p:nvPr/>
          </p:nvSpPr>
          <p:spPr>
            <a:xfrm>
              <a:off x="5345818" y="3457433"/>
              <a:ext cx="1482136" cy="34764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Gateway</a:t>
              </a:r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7027A-71CB-592D-0F13-AA48196A18FC}"/>
              </a:ext>
            </a:extLst>
          </p:cNvPr>
          <p:cNvGrpSpPr/>
          <p:nvPr/>
        </p:nvGrpSpPr>
        <p:grpSpPr>
          <a:xfrm>
            <a:off x="1046370" y="3501272"/>
            <a:ext cx="1820141" cy="763417"/>
            <a:chOff x="1046370" y="3501272"/>
            <a:chExt cx="1820141" cy="79543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74C69C1-7A2E-21E5-57AE-75D8E20C0C20}"/>
                </a:ext>
              </a:extLst>
            </p:cNvPr>
            <p:cNvSpPr/>
            <p:nvPr/>
          </p:nvSpPr>
          <p:spPr>
            <a:xfrm>
              <a:off x="1046370" y="3501272"/>
              <a:ext cx="1820141" cy="795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2613B3B7-40C3-2927-2960-327A9A25435F}"/>
                </a:ext>
              </a:extLst>
            </p:cNvPr>
            <p:cNvSpPr txBox="1"/>
            <p:nvPr/>
          </p:nvSpPr>
          <p:spPr>
            <a:xfrm>
              <a:off x="1247134" y="3697740"/>
              <a:ext cx="1418103" cy="38482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Web/App</a:t>
              </a:r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4B88BE-C362-F530-B6E4-9493D778181A}"/>
              </a:ext>
            </a:extLst>
          </p:cNvPr>
          <p:cNvGrpSpPr/>
          <p:nvPr/>
        </p:nvGrpSpPr>
        <p:grpSpPr>
          <a:xfrm>
            <a:off x="9501691" y="3490505"/>
            <a:ext cx="1808999" cy="718593"/>
            <a:chOff x="9501691" y="3490505"/>
            <a:chExt cx="2479687" cy="67377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2AD0F22-F3C5-82B3-4D98-F1D3F6C6EFC8}"/>
                </a:ext>
              </a:extLst>
            </p:cNvPr>
            <p:cNvSpPr/>
            <p:nvPr/>
          </p:nvSpPr>
          <p:spPr>
            <a:xfrm>
              <a:off x="9501691" y="3490505"/>
              <a:ext cx="2479687" cy="673770"/>
            </a:xfrm>
            <a:prstGeom prst="roundRect">
              <a:avLst/>
            </a:prstGeom>
            <a:solidFill>
              <a:srgbClr val="7030A0">
                <a:alpha val="8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EDA73008-4F1C-8D85-A6F2-3787CAE6F55A}"/>
                </a:ext>
              </a:extLst>
            </p:cNvPr>
            <p:cNvSpPr txBox="1"/>
            <p:nvPr/>
          </p:nvSpPr>
          <p:spPr>
            <a:xfrm>
              <a:off x="9721217" y="3642724"/>
              <a:ext cx="2122472" cy="34629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err="1">
                  <a:cs typeface="Calibri"/>
                </a:rPr>
                <a:t>ShopBrand</a:t>
              </a:r>
              <a:endParaRPr lang="en-US"/>
            </a:p>
          </p:txBody>
        </p:sp>
      </p:grpSp>
      <p:sp>
        <p:nvSpPr>
          <p:cNvPr id="13" name="Rounded Rectangle 41">
            <a:extLst>
              <a:ext uri="{FF2B5EF4-FFF2-40B4-BE49-F238E27FC236}">
                <a16:creationId xmlns:a16="http://schemas.microsoft.com/office/drawing/2014/main" id="{D30ECAE3-481F-EB09-B267-442FF3D93D24}"/>
              </a:ext>
            </a:extLst>
          </p:cNvPr>
          <p:cNvSpPr/>
          <p:nvPr/>
        </p:nvSpPr>
        <p:spPr>
          <a:xfrm>
            <a:off x="756939" y="2029450"/>
            <a:ext cx="2502748" cy="378024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B91DA2E1-0F6F-FEE9-8A60-49CB34D1DFB3}"/>
              </a:ext>
            </a:extLst>
          </p:cNvPr>
          <p:cNvSpPr txBox="1"/>
          <p:nvPr/>
        </p:nvSpPr>
        <p:spPr>
          <a:xfrm>
            <a:off x="1645073" y="5338009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Client</a:t>
            </a:r>
          </a:p>
        </p:txBody>
      </p:sp>
      <p:sp>
        <p:nvSpPr>
          <p:cNvPr id="15" name="Rounded Rectangle 46">
            <a:extLst>
              <a:ext uri="{FF2B5EF4-FFF2-40B4-BE49-F238E27FC236}">
                <a16:creationId xmlns:a16="http://schemas.microsoft.com/office/drawing/2014/main" id="{3DF1F5C7-C28C-274E-0388-6374554DFD8A}"/>
              </a:ext>
            </a:extLst>
          </p:cNvPr>
          <p:cNvSpPr/>
          <p:nvPr/>
        </p:nvSpPr>
        <p:spPr>
          <a:xfrm>
            <a:off x="4844625" y="2029450"/>
            <a:ext cx="2502749" cy="378024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B9200482-2D2D-5EAA-23C2-D7BEAF4658FB}"/>
              </a:ext>
            </a:extLst>
          </p:cNvPr>
          <p:cNvSpPr txBox="1"/>
          <p:nvPr/>
        </p:nvSpPr>
        <p:spPr>
          <a:xfrm>
            <a:off x="5589514" y="5440365"/>
            <a:ext cx="101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GraphQL</a:t>
            </a:r>
          </a:p>
        </p:txBody>
      </p:sp>
      <p:sp>
        <p:nvSpPr>
          <p:cNvPr id="17" name="Rounded Rectangle 48">
            <a:extLst>
              <a:ext uri="{FF2B5EF4-FFF2-40B4-BE49-F238E27FC236}">
                <a16:creationId xmlns:a16="http://schemas.microsoft.com/office/drawing/2014/main" id="{CFD1C52B-AF3D-79AF-BFC4-5A3EB3E518FE}"/>
              </a:ext>
            </a:extLst>
          </p:cNvPr>
          <p:cNvSpPr/>
          <p:nvPr/>
        </p:nvSpPr>
        <p:spPr>
          <a:xfrm>
            <a:off x="9135029" y="1968737"/>
            <a:ext cx="2502750" cy="384095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1CDDA6A2-E053-8920-A3B4-32D132F654A5}"/>
              </a:ext>
            </a:extLst>
          </p:cNvPr>
          <p:cNvSpPr txBox="1"/>
          <p:nvPr/>
        </p:nvSpPr>
        <p:spPr>
          <a:xfrm>
            <a:off x="9463730" y="5338009"/>
            <a:ext cx="179036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Backend Services</a:t>
            </a:r>
          </a:p>
        </p:txBody>
      </p:sp>
      <p:pic>
        <p:nvPicPr>
          <p:cNvPr id="20" name="Picture 19" descr="C# / official or unofficial logo · Issue #27 · exercism/meta · GitHub">
            <a:extLst>
              <a:ext uri="{FF2B5EF4-FFF2-40B4-BE49-F238E27FC236}">
                <a16:creationId xmlns:a16="http://schemas.microsoft.com/office/drawing/2014/main" id="{8AAE21F2-8B11-ADE3-E3D8-6B0A6223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68" y="5119157"/>
            <a:ext cx="742832" cy="79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FD7DC-35E9-236F-9A54-BF92105F9B77}"/>
              </a:ext>
            </a:extLst>
          </p:cNvPr>
          <p:cNvGrpSpPr/>
          <p:nvPr/>
        </p:nvGrpSpPr>
        <p:grpSpPr>
          <a:xfrm>
            <a:off x="5211798" y="2207455"/>
            <a:ext cx="1768915" cy="763416"/>
            <a:chOff x="5211798" y="2207455"/>
            <a:chExt cx="1768915" cy="71859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0D9B746-9197-DD03-782A-8B89E1B26686}"/>
                </a:ext>
              </a:extLst>
            </p:cNvPr>
            <p:cNvSpPr/>
            <p:nvPr/>
          </p:nvSpPr>
          <p:spPr>
            <a:xfrm>
              <a:off x="5211798" y="2207455"/>
              <a:ext cx="1768915" cy="71859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33">
              <a:extLst>
                <a:ext uri="{FF2B5EF4-FFF2-40B4-BE49-F238E27FC236}">
                  <a16:creationId xmlns:a16="http://schemas.microsoft.com/office/drawing/2014/main" id="{3BBBAFD5-61B6-0C95-DF2B-43DA7B5389E8}"/>
                </a:ext>
              </a:extLst>
            </p:cNvPr>
            <p:cNvSpPr txBox="1"/>
            <p:nvPr/>
          </p:nvSpPr>
          <p:spPr>
            <a:xfrm>
              <a:off x="5354932" y="2377180"/>
              <a:ext cx="1482136" cy="34764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Redis Cache</a:t>
              </a:r>
              <a:endParaRPr lang="en-US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FC764F-B3EF-A371-3F00-233BC4CDE46A}"/>
              </a:ext>
            </a:extLst>
          </p:cNvPr>
          <p:cNvSpPr/>
          <p:nvPr/>
        </p:nvSpPr>
        <p:spPr>
          <a:xfrm>
            <a:off x="5263022" y="3836141"/>
            <a:ext cx="360805" cy="360000"/>
          </a:xfrm>
          <a:prstGeom prst="round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54D871C-7626-8603-4B1A-605D5AADF244}"/>
              </a:ext>
            </a:extLst>
          </p:cNvPr>
          <p:cNvSpPr/>
          <p:nvPr/>
        </p:nvSpPr>
        <p:spPr>
          <a:xfrm>
            <a:off x="5915853" y="3836141"/>
            <a:ext cx="360805" cy="360000"/>
          </a:xfrm>
          <a:prstGeom prst="roundRect">
            <a:avLst/>
          </a:prstGeom>
          <a:solidFill>
            <a:srgbClr val="7030A0">
              <a:alpha val="8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C2257F-F087-7466-E2E7-E56BD66C2B97}"/>
              </a:ext>
            </a:extLst>
          </p:cNvPr>
          <p:cNvSpPr/>
          <p:nvPr/>
        </p:nvSpPr>
        <p:spPr>
          <a:xfrm>
            <a:off x="6508906" y="3839478"/>
            <a:ext cx="360806" cy="360000"/>
          </a:xfrm>
          <a:prstGeom prst="round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162627-35B1-AC8E-5821-90DAD8E5A133}"/>
              </a:ext>
            </a:extLst>
          </p:cNvPr>
          <p:cNvCxnSpPr>
            <a:cxnSpLocks/>
          </p:cNvCxnSpPr>
          <p:nvPr/>
        </p:nvCxnSpPr>
        <p:spPr>
          <a:xfrm>
            <a:off x="2867281" y="3901323"/>
            <a:ext cx="2343150" cy="2998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C39192F-BADE-77E0-7C3A-D84BADD82000}"/>
              </a:ext>
            </a:extLst>
          </p:cNvPr>
          <p:cNvCxnSpPr>
            <a:cxnSpLocks/>
          </p:cNvCxnSpPr>
          <p:nvPr/>
        </p:nvCxnSpPr>
        <p:spPr>
          <a:xfrm flipH="1" flipV="1">
            <a:off x="6086731" y="2970871"/>
            <a:ext cx="9525" cy="530402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520E00-ED9E-6034-92A9-4AC5DEAA639D}"/>
              </a:ext>
            </a:extLst>
          </p:cNvPr>
          <p:cNvCxnSpPr>
            <a:cxnSpLocks/>
          </p:cNvCxnSpPr>
          <p:nvPr/>
        </p:nvCxnSpPr>
        <p:spPr>
          <a:xfrm flipV="1">
            <a:off x="6972185" y="3865850"/>
            <a:ext cx="2522270" cy="26319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3950C72-3DFD-BF1E-1A20-B7810DB30CA4}"/>
              </a:ext>
            </a:extLst>
          </p:cNvPr>
          <p:cNvCxnSpPr>
            <a:cxnSpLocks/>
          </p:cNvCxnSpPr>
          <p:nvPr/>
        </p:nvCxnSpPr>
        <p:spPr>
          <a:xfrm flipV="1">
            <a:off x="7001131" y="2751796"/>
            <a:ext cx="2472704" cy="1138069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444C9A-98CA-5269-E923-06F94C1C5A77}"/>
              </a:ext>
            </a:extLst>
          </p:cNvPr>
          <p:cNvCxnSpPr>
            <a:cxnSpLocks/>
          </p:cNvCxnSpPr>
          <p:nvPr/>
        </p:nvCxnSpPr>
        <p:spPr>
          <a:xfrm>
            <a:off x="7001131" y="3899285"/>
            <a:ext cx="2474557" cy="1024211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31363790-2965-26CC-F16D-7941072E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13" y="5174426"/>
            <a:ext cx="832634" cy="71808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2CD10C1-C2D6-CC51-1CEB-5864EB253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8195" y="5126182"/>
            <a:ext cx="801585" cy="8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8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C78A-EB28-CDC2-8474-A4D7A8E6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Issues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0BFDC7-952F-EA36-2A84-567319667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C66E18-7F76-A30F-9481-A35E4B285E70}"/>
              </a:ext>
            </a:extLst>
          </p:cNvPr>
          <p:cNvGraphicFramePr/>
          <p:nvPr/>
        </p:nvGraphicFramePr>
        <p:xfrm>
          <a:off x="1787347" y="1635252"/>
          <a:ext cx="8617306" cy="4593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945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2B81-CF27-577A-8D95-6028C509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Salvation?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77C813-C778-C3E0-880C-95F5CC8976A5}"/>
              </a:ext>
            </a:extLst>
          </p:cNvPr>
          <p:cNvGrpSpPr/>
          <p:nvPr/>
        </p:nvGrpSpPr>
        <p:grpSpPr>
          <a:xfrm>
            <a:off x="9405936" y="2250268"/>
            <a:ext cx="1771634" cy="718593"/>
            <a:chOff x="9405936" y="2250268"/>
            <a:chExt cx="1771634" cy="64815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302AA54-E1B4-4F09-AC95-DDC163AD4D99}"/>
                </a:ext>
              </a:extLst>
            </p:cNvPr>
            <p:cNvSpPr/>
            <p:nvPr/>
          </p:nvSpPr>
          <p:spPr>
            <a:xfrm>
              <a:off x="9405936" y="2250268"/>
              <a:ext cx="1771634" cy="648156"/>
            </a:xfrm>
            <a:prstGeom prst="roundRect">
              <a:avLst/>
            </a:prstGeom>
            <a:solidFill>
              <a:schemeClr val="accent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TextBox 3">
              <a:extLst>
                <a:ext uri="{FF2B5EF4-FFF2-40B4-BE49-F238E27FC236}">
                  <a16:creationId xmlns:a16="http://schemas.microsoft.com/office/drawing/2014/main" id="{C7B0BF43-E176-792E-D0C8-DD9DA966F52E}"/>
                </a:ext>
              </a:extLst>
            </p:cNvPr>
            <p:cNvSpPr txBox="1"/>
            <p:nvPr/>
          </p:nvSpPr>
          <p:spPr>
            <a:xfrm>
              <a:off x="9655348" y="2382077"/>
              <a:ext cx="127281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cs typeface="Calibri"/>
                </a:rPr>
                <a:t>Community</a:t>
              </a:r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0E605-0589-DB2E-4C4F-4F11FB42B5B9}"/>
              </a:ext>
            </a:extLst>
          </p:cNvPr>
          <p:cNvGrpSpPr/>
          <p:nvPr/>
        </p:nvGrpSpPr>
        <p:grpSpPr>
          <a:xfrm>
            <a:off x="9421627" y="4286584"/>
            <a:ext cx="1808999" cy="718593"/>
            <a:chOff x="9421627" y="4286584"/>
            <a:chExt cx="2479687" cy="67377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8F8CC50-87CC-B489-3F02-2CA741214271}"/>
                </a:ext>
              </a:extLst>
            </p:cNvPr>
            <p:cNvSpPr/>
            <p:nvPr/>
          </p:nvSpPr>
          <p:spPr>
            <a:xfrm>
              <a:off x="9421627" y="4286584"/>
              <a:ext cx="2479687" cy="673770"/>
            </a:xfrm>
            <a:prstGeom prst="round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TextBox 6">
              <a:extLst>
                <a:ext uri="{FF2B5EF4-FFF2-40B4-BE49-F238E27FC236}">
                  <a16:creationId xmlns:a16="http://schemas.microsoft.com/office/drawing/2014/main" id="{03015126-33C7-406F-1FEB-8C6ABD0F7D4A}"/>
                </a:ext>
              </a:extLst>
            </p:cNvPr>
            <p:cNvSpPr txBox="1"/>
            <p:nvPr/>
          </p:nvSpPr>
          <p:spPr>
            <a:xfrm>
              <a:off x="9421627" y="4438803"/>
              <a:ext cx="2341998" cy="34629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err="1">
                  <a:cs typeface="Calibri"/>
                </a:rPr>
                <a:t>ProductDisplay</a:t>
              </a:r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BC38DB-B6A7-948D-4ACA-CD52E7C5E0DF}"/>
              </a:ext>
            </a:extLst>
          </p:cNvPr>
          <p:cNvGrpSpPr/>
          <p:nvPr/>
        </p:nvGrpSpPr>
        <p:grpSpPr>
          <a:xfrm>
            <a:off x="5131734" y="3341617"/>
            <a:ext cx="1768915" cy="763416"/>
            <a:chOff x="5131734" y="3341617"/>
            <a:chExt cx="1768915" cy="71859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7CE5637-5504-2224-82C9-8E5407BFCC5F}"/>
                </a:ext>
              </a:extLst>
            </p:cNvPr>
            <p:cNvSpPr/>
            <p:nvPr/>
          </p:nvSpPr>
          <p:spPr>
            <a:xfrm>
              <a:off x="5131734" y="3341617"/>
              <a:ext cx="1768915" cy="71859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7AD22E09-9D4C-011D-C31B-C2F6C71DAAFD}"/>
                </a:ext>
              </a:extLst>
            </p:cNvPr>
            <p:cNvSpPr txBox="1"/>
            <p:nvPr/>
          </p:nvSpPr>
          <p:spPr>
            <a:xfrm>
              <a:off x="5274868" y="3511342"/>
              <a:ext cx="1482136" cy="34764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Apollo Router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EAFA87-FE9D-0F32-67CF-F1A76D71FA82}"/>
              </a:ext>
            </a:extLst>
          </p:cNvPr>
          <p:cNvGrpSpPr/>
          <p:nvPr/>
        </p:nvGrpSpPr>
        <p:grpSpPr>
          <a:xfrm>
            <a:off x="9421627" y="3268426"/>
            <a:ext cx="1808999" cy="718593"/>
            <a:chOff x="9421627" y="3268426"/>
            <a:chExt cx="2479687" cy="67377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3D0E4A2-F644-5556-F439-C3BB08A8F3FE}"/>
                </a:ext>
              </a:extLst>
            </p:cNvPr>
            <p:cNvSpPr/>
            <p:nvPr/>
          </p:nvSpPr>
          <p:spPr>
            <a:xfrm>
              <a:off x="9421627" y="3268426"/>
              <a:ext cx="2479687" cy="673770"/>
            </a:xfrm>
            <a:prstGeom prst="roundRect">
              <a:avLst/>
            </a:prstGeom>
            <a:solidFill>
              <a:srgbClr val="7030A0">
                <a:alpha val="8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73ADF34D-941C-E487-37E8-AEDB1F296E31}"/>
                </a:ext>
              </a:extLst>
            </p:cNvPr>
            <p:cNvSpPr txBox="1"/>
            <p:nvPr/>
          </p:nvSpPr>
          <p:spPr>
            <a:xfrm>
              <a:off x="9641153" y="3420645"/>
              <a:ext cx="2122472" cy="34629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err="1">
                  <a:cs typeface="Calibri"/>
                </a:rPr>
                <a:t>ShopBrand</a:t>
              </a:r>
              <a:endParaRPr lang="en-US"/>
            </a:p>
          </p:txBody>
        </p:sp>
      </p:grpSp>
      <p:sp>
        <p:nvSpPr>
          <p:cNvPr id="15" name="Rounded Rectangle 41">
            <a:extLst>
              <a:ext uri="{FF2B5EF4-FFF2-40B4-BE49-F238E27FC236}">
                <a16:creationId xmlns:a16="http://schemas.microsoft.com/office/drawing/2014/main" id="{065B9E5E-86E0-835B-884D-2A9A6D1C3615}"/>
              </a:ext>
            </a:extLst>
          </p:cNvPr>
          <p:cNvSpPr/>
          <p:nvPr/>
        </p:nvSpPr>
        <p:spPr>
          <a:xfrm>
            <a:off x="676875" y="1869794"/>
            <a:ext cx="2502748" cy="378024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84DE088-EBC4-1A17-C166-C3C343084E06}"/>
              </a:ext>
            </a:extLst>
          </p:cNvPr>
          <p:cNvSpPr txBox="1"/>
          <p:nvPr/>
        </p:nvSpPr>
        <p:spPr>
          <a:xfrm>
            <a:off x="1565009" y="517835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Client</a:t>
            </a:r>
          </a:p>
        </p:txBody>
      </p:sp>
      <p:sp>
        <p:nvSpPr>
          <p:cNvPr id="17" name="Rounded Rectangle 46">
            <a:extLst>
              <a:ext uri="{FF2B5EF4-FFF2-40B4-BE49-F238E27FC236}">
                <a16:creationId xmlns:a16="http://schemas.microsoft.com/office/drawing/2014/main" id="{599B7BF4-4E65-0460-CAF2-30F6619045AD}"/>
              </a:ext>
            </a:extLst>
          </p:cNvPr>
          <p:cNvSpPr/>
          <p:nvPr/>
        </p:nvSpPr>
        <p:spPr>
          <a:xfrm>
            <a:off x="4764561" y="1869794"/>
            <a:ext cx="2502749" cy="378024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3E1D069-2814-5FC6-575E-27B377D37A5B}"/>
              </a:ext>
            </a:extLst>
          </p:cNvPr>
          <p:cNvSpPr txBox="1"/>
          <p:nvPr/>
        </p:nvSpPr>
        <p:spPr>
          <a:xfrm>
            <a:off x="5448279" y="4959501"/>
            <a:ext cx="113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/>
              <a:t>Federated</a:t>
            </a:r>
          </a:p>
          <a:p>
            <a:pPr algn="ctr"/>
            <a:r>
              <a:rPr lang="en-CH"/>
              <a:t>GraphQL</a:t>
            </a:r>
          </a:p>
        </p:txBody>
      </p:sp>
      <p:sp>
        <p:nvSpPr>
          <p:cNvPr id="19" name="Rounded Rectangle 48">
            <a:extLst>
              <a:ext uri="{FF2B5EF4-FFF2-40B4-BE49-F238E27FC236}">
                <a16:creationId xmlns:a16="http://schemas.microsoft.com/office/drawing/2014/main" id="{B15E1530-D845-8D2C-6D41-D3324871D3D7}"/>
              </a:ext>
            </a:extLst>
          </p:cNvPr>
          <p:cNvSpPr/>
          <p:nvPr/>
        </p:nvSpPr>
        <p:spPr>
          <a:xfrm>
            <a:off x="9054965" y="1809081"/>
            <a:ext cx="2502750" cy="384095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5C7117DC-0EFE-E975-FD9C-77169AAC15AD}"/>
              </a:ext>
            </a:extLst>
          </p:cNvPr>
          <p:cNvSpPr txBox="1"/>
          <p:nvPr/>
        </p:nvSpPr>
        <p:spPr>
          <a:xfrm>
            <a:off x="9383666" y="5178353"/>
            <a:ext cx="184755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Backend Services</a:t>
            </a:r>
          </a:p>
        </p:txBody>
      </p:sp>
      <p:pic>
        <p:nvPicPr>
          <p:cNvPr id="22" name="Picture 21" descr="C# / official or unofficial logo · Issue #27 · exercism/meta · GitHub">
            <a:extLst>
              <a:ext uri="{FF2B5EF4-FFF2-40B4-BE49-F238E27FC236}">
                <a16:creationId xmlns:a16="http://schemas.microsoft.com/office/drawing/2014/main" id="{4D91B1FC-02DF-B59F-A538-FEE78445A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04" y="4959501"/>
            <a:ext cx="742832" cy="79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16EACF-9A50-9BE5-AED3-60467F97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85" y="2418703"/>
            <a:ext cx="490427" cy="490427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1865EA-BA24-232B-D706-28D13E5A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68" y="3436861"/>
            <a:ext cx="490427" cy="490427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470DAB-7C0E-978B-2587-FC75ABA6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39" y="4428206"/>
            <a:ext cx="490427" cy="490427"/>
          </a:xfrm>
          <a:prstGeom prst="rect">
            <a:avLst/>
          </a:prstGeom>
          <a:noFill/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568631B-A579-D401-9DB6-3D7FC0EFE1F9}"/>
              </a:ext>
            </a:extLst>
          </p:cNvPr>
          <p:cNvGrpSpPr/>
          <p:nvPr/>
        </p:nvGrpSpPr>
        <p:grpSpPr>
          <a:xfrm>
            <a:off x="1118706" y="3320449"/>
            <a:ext cx="1820141" cy="763417"/>
            <a:chOff x="1118706" y="3494016"/>
            <a:chExt cx="1820141" cy="79543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7E79B9A-A115-BCF8-9CB5-F07EDFE89365}"/>
                </a:ext>
              </a:extLst>
            </p:cNvPr>
            <p:cNvSpPr/>
            <p:nvPr/>
          </p:nvSpPr>
          <p:spPr>
            <a:xfrm>
              <a:off x="1118706" y="3494016"/>
              <a:ext cx="1820141" cy="795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3F75AC39-2B58-5DFA-CA1E-8228CCF801A3}"/>
                </a:ext>
              </a:extLst>
            </p:cNvPr>
            <p:cNvSpPr txBox="1"/>
            <p:nvPr/>
          </p:nvSpPr>
          <p:spPr>
            <a:xfrm>
              <a:off x="1319470" y="3690484"/>
              <a:ext cx="1418103" cy="38482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Web/App</a:t>
              </a:r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3DAF63E-94F5-0298-0C2B-6FC520B57030}"/>
              </a:ext>
            </a:extLst>
          </p:cNvPr>
          <p:cNvSpPr txBox="1"/>
          <p:nvPr/>
        </p:nvSpPr>
        <p:spPr>
          <a:xfrm rot="20940000">
            <a:off x="2543494" y="1315036"/>
            <a:ext cx="73151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>
                <a:ea typeface="Calibri"/>
                <a:cs typeface="Calibri"/>
              </a:rPr>
              <a:t>of course not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2FBC855-8E19-E55A-0DA7-72DFE288419E}"/>
              </a:ext>
            </a:extLst>
          </p:cNvPr>
          <p:cNvCxnSpPr>
            <a:cxnSpLocks/>
          </p:cNvCxnSpPr>
          <p:nvPr/>
        </p:nvCxnSpPr>
        <p:spPr>
          <a:xfrm>
            <a:off x="2940778" y="3683740"/>
            <a:ext cx="2184079" cy="2440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294445-589C-AE25-DF0D-E008D73F07EC}"/>
              </a:ext>
            </a:extLst>
          </p:cNvPr>
          <p:cNvCxnSpPr>
            <a:cxnSpLocks/>
          </p:cNvCxnSpPr>
          <p:nvPr/>
        </p:nvCxnSpPr>
        <p:spPr>
          <a:xfrm>
            <a:off x="6889323" y="3693636"/>
            <a:ext cx="2283040" cy="12336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9BA095-E769-2508-AFA5-C0A47C299DC2}"/>
              </a:ext>
            </a:extLst>
          </p:cNvPr>
          <p:cNvCxnSpPr>
            <a:cxnSpLocks/>
          </p:cNvCxnSpPr>
          <p:nvPr/>
        </p:nvCxnSpPr>
        <p:spPr>
          <a:xfrm flipV="1">
            <a:off x="6905324" y="2649402"/>
            <a:ext cx="2235037" cy="1042756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C83E61-2322-F2FE-1654-B8215BC6161C}"/>
              </a:ext>
            </a:extLst>
          </p:cNvPr>
          <p:cNvCxnSpPr>
            <a:cxnSpLocks/>
          </p:cNvCxnSpPr>
          <p:nvPr/>
        </p:nvCxnSpPr>
        <p:spPr>
          <a:xfrm>
            <a:off x="6909115" y="3693636"/>
            <a:ext cx="2322624" cy="942570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E1B34C34-575A-448D-E978-7AD90C9AC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995" y="5006192"/>
            <a:ext cx="832634" cy="71808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AEEB94B-8153-1913-2F1F-2270FE182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8818" y="4957948"/>
            <a:ext cx="801585" cy="8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5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E8A7-356A-A459-D47A-EE71792C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Gateway Evaluation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BD4BB-2859-0A33-9AB7-942E45B5E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12 candidates: Apollo, </a:t>
            </a:r>
            <a:r>
              <a:rPr lang="en-US" err="1">
                <a:ea typeface="Calibri"/>
                <a:cs typeface="Calibri"/>
              </a:rPr>
              <a:t>Hasura</a:t>
            </a:r>
            <a:r>
              <a:rPr lang="en-US">
                <a:ea typeface="Calibri" panose="020F0502020204030204"/>
                <a:cs typeface="Calibri" panose="020F0502020204030204"/>
              </a:rPr>
              <a:t>,</a:t>
            </a:r>
            <a:br>
              <a:rPr lang="en-US">
                <a:ea typeface="Calibri" panose="020F0502020204030204"/>
                <a:cs typeface="Calibri" panose="020F0502020204030204"/>
              </a:rPr>
            </a:br>
            <a:r>
              <a:rPr lang="en-US">
                <a:ea typeface="Calibri" panose="020F0502020204030204"/>
                <a:cs typeface="Calibri" panose="020F0502020204030204"/>
              </a:rPr>
              <a:t>Mesh, Mercurius, </a:t>
            </a:r>
            <a:r>
              <a:rPr lang="en-US" err="1">
                <a:ea typeface="Calibri" panose="020F0502020204030204"/>
                <a:cs typeface="Calibri" panose="020F0502020204030204"/>
              </a:rPr>
              <a:t>Wundergraph</a:t>
            </a:r>
            <a:r>
              <a:rPr lang="en-US">
                <a:ea typeface="Calibri" panose="020F0502020204030204"/>
                <a:cs typeface="Calibri" panose="020F0502020204030204"/>
              </a:rPr>
              <a:t>, ...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Picture 7" descr="A screenshot of a white sheet&#10;&#10;Description automatically generated">
            <a:extLst>
              <a:ext uri="{FF2B5EF4-FFF2-40B4-BE49-F238E27FC236}">
                <a16:creationId xmlns:a16="http://schemas.microsoft.com/office/drawing/2014/main" id="{2FF9598E-577D-D429-9DAA-C4DD0382F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466" y="-727242"/>
            <a:ext cx="1681382" cy="107499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BCAEC68-6052-DBD6-5CB6-06AB1AAA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72" y="-972330"/>
            <a:ext cx="1683203" cy="8263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7B049-6F9F-46E2-AF9A-B96F5941ED4F}"/>
              </a:ext>
            </a:extLst>
          </p:cNvPr>
          <p:cNvSpPr txBox="1"/>
          <p:nvPr/>
        </p:nvSpPr>
        <p:spPr>
          <a:xfrm>
            <a:off x="835231" y="2666010"/>
            <a:ext cx="666205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800">
                <a:cs typeface="Arial"/>
              </a:rPr>
              <a:t>Reduced to Fusion, Apollo Router,​</a:t>
            </a:r>
            <a:br>
              <a:rPr lang="en-US" sz="2800">
                <a:cs typeface="Arial"/>
              </a:rPr>
            </a:br>
            <a:r>
              <a:rPr lang="en-US" sz="2800" err="1">
                <a:cs typeface="Arial"/>
              </a:rPr>
              <a:t>GraphQL</a:t>
            </a:r>
            <a:r>
              <a:rPr lang="en-US" sz="2800">
                <a:cs typeface="Arial"/>
              </a:rPr>
              <a:t> Mesh and Mercurius​</a:t>
            </a:r>
            <a:endParaRPr lang="en-US"/>
          </a:p>
          <a:p>
            <a:pPr marL="228600" indent="-228600">
              <a:buChar char="•"/>
            </a:pPr>
            <a:endParaRPr lang="en-US" sz="2800">
              <a:ea typeface="Calibri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721D5-73C4-B469-2058-178E83E1A1FE}"/>
              </a:ext>
            </a:extLst>
          </p:cNvPr>
          <p:cNvSpPr txBox="1"/>
          <p:nvPr/>
        </p:nvSpPr>
        <p:spPr>
          <a:xfrm>
            <a:off x="835232" y="3101439"/>
            <a:ext cx="6553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endParaRPr lang="en-US" sz="2800">
              <a:ea typeface="Calibri"/>
              <a:cs typeface="Arial"/>
            </a:endParaRPr>
          </a:p>
          <a:p>
            <a:pPr marL="228600" indent="-228600">
              <a:buChar char="•"/>
            </a:pPr>
            <a:r>
              <a:rPr lang="en-US" sz="2800">
                <a:cs typeface="Arial"/>
              </a:rPr>
              <a:t>Last two standing: Apollo and Fusion​</a:t>
            </a:r>
            <a:endParaRPr lang="en-US" sz="2800">
              <a:ea typeface="Calibri"/>
              <a:cs typeface="Arial"/>
            </a:endParaRPr>
          </a:p>
          <a:p>
            <a:endParaRPr lang="en-US" sz="2800">
              <a:ea typeface="Calibri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9CD61-770F-7A85-26C8-C02FD9503EDC}"/>
              </a:ext>
            </a:extLst>
          </p:cNvPr>
          <p:cNvSpPr txBox="1"/>
          <p:nvPr/>
        </p:nvSpPr>
        <p:spPr>
          <a:xfrm>
            <a:off x="839191" y="3105398"/>
            <a:ext cx="557348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endParaRPr lang="en-US" sz="2800">
              <a:ea typeface="Calibri"/>
              <a:cs typeface="Arial"/>
            </a:endParaRPr>
          </a:p>
          <a:p>
            <a:pPr marL="228600" indent="-228600">
              <a:buChar char="•"/>
            </a:pPr>
            <a:endParaRPr lang="en-US" sz="2800">
              <a:ea typeface="Calibri"/>
              <a:cs typeface="Arial"/>
            </a:endParaRPr>
          </a:p>
          <a:p>
            <a:pPr marL="228600" indent="-228600">
              <a:buChar char="•"/>
            </a:pPr>
            <a:r>
              <a:rPr lang="en-US" sz="2800">
                <a:cs typeface="Arial"/>
              </a:rPr>
              <a:t>🥇Hot Chocolate Fusion🥇</a:t>
            </a:r>
            <a:endParaRPr lang="en-US" sz="2800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66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  <p:bldP spid="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9207-93AA-D1C5-26C0-00EAF3BC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Gateway Deployment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2438-3E6F-517C-4893-8D241EEA8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Deploying the gateway is straightforward</a:t>
            </a:r>
          </a:p>
          <a:p>
            <a:r>
              <a:rPr lang="en-US">
                <a:cs typeface="Calibri"/>
              </a:rPr>
              <a:t>Cheap DIY solution: Redis + some pipelines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In production since August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Challenges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Bleeding edge gateway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Evolving spec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Schema registry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085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029BF-A3DC-035F-AC1C-2A69DC633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B97D-CBF5-4EEE-EDCF-4D9FC8DF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Changed?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ECE00E-7DC4-3BF0-DF58-384102D819AC}"/>
              </a:ext>
            </a:extLst>
          </p:cNvPr>
          <p:cNvGrpSpPr/>
          <p:nvPr/>
        </p:nvGrpSpPr>
        <p:grpSpPr>
          <a:xfrm>
            <a:off x="9405936" y="2250268"/>
            <a:ext cx="1771634" cy="718593"/>
            <a:chOff x="9405936" y="2250268"/>
            <a:chExt cx="1771634" cy="64815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2201197-423F-46CD-0D0E-79FCBC584E90}"/>
                </a:ext>
              </a:extLst>
            </p:cNvPr>
            <p:cNvSpPr/>
            <p:nvPr/>
          </p:nvSpPr>
          <p:spPr>
            <a:xfrm>
              <a:off x="9405936" y="2250268"/>
              <a:ext cx="1771634" cy="648156"/>
            </a:xfrm>
            <a:prstGeom prst="roundRect">
              <a:avLst/>
            </a:prstGeom>
            <a:solidFill>
              <a:schemeClr val="accent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TextBox 3">
              <a:extLst>
                <a:ext uri="{FF2B5EF4-FFF2-40B4-BE49-F238E27FC236}">
                  <a16:creationId xmlns:a16="http://schemas.microsoft.com/office/drawing/2014/main" id="{74B43765-CD4F-4857-A29D-8A3FC172F042}"/>
                </a:ext>
              </a:extLst>
            </p:cNvPr>
            <p:cNvSpPr txBox="1"/>
            <p:nvPr/>
          </p:nvSpPr>
          <p:spPr>
            <a:xfrm>
              <a:off x="9655348" y="2382077"/>
              <a:ext cx="127281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cs typeface="Calibri"/>
                </a:rPr>
                <a:t>Community</a:t>
              </a:r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2DDB3B-B840-28FC-4357-8E608BD8757E}"/>
              </a:ext>
            </a:extLst>
          </p:cNvPr>
          <p:cNvGrpSpPr/>
          <p:nvPr/>
        </p:nvGrpSpPr>
        <p:grpSpPr>
          <a:xfrm>
            <a:off x="9421627" y="4286584"/>
            <a:ext cx="1808999" cy="718593"/>
            <a:chOff x="9421627" y="4286584"/>
            <a:chExt cx="2479687" cy="67377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3AC85D9-DC9D-A958-5319-741DE956A2DB}"/>
                </a:ext>
              </a:extLst>
            </p:cNvPr>
            <p:cNvSpPr/>
            <p:nvPr/>
          </p:nvSpPr>
          <p:spPr>
            <a:xfrm>
              <a:off x="9421627" y="4286584"/>
              <a:ext cx="2479687" cy="673770"/>
            </a:xfrm>
            <a:prstGeom prst="round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TextBox 6">
              <a:extLst>
                <a:ext uri="{FF2B5EF4-FFF2-40B4-BE49-F238E27FC236}">
                  <a16:creationId xmlns:a16="http://schemas.microsoft.com/office/drawing/2014/main" id="{164DAE76-CC3A-4C9A-1424-8203F193211C}"/>
                </a:ext>
              </a:extLst>
            </p:cNvPr>
            <p:cNvSpPr txBox="1"/>
            <p:nvPr/>
          </p:nvSpPr>
          <p:spPr>
            <a:xfrm>
              <a:off x="9421627" y="4438803"/>
              <a:ext cx="2341998" cy="34629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err="1">
                  <a:cs typeface="Calibri"/>
                </a:rPr>
                <a:t>ProductDisplay</a:t>
              </a:r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E113ED-EC32-61D6-2412-EBCB40B99BD2}"/>
              </a:ext>
            </a:extLst>
          </p:cNvPr>
          <p:cNvGrpSpPr/>
          <p:nvPr/>
        </p:nvGrpSpPr>
        <p:grpSpPr>
          <a:xfrm>
            <a:off x="5131734" y="3341617"/>
            <a:ext cx="1768915" cy="763416"/>
            <a:chOff x="5131734" y="3341617"/>
            <a:chExt cx="1768915" cy="71859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67D0A0F-601F-C701-BA53-A4A8A33C6A08}"/>
                </a:ext>
              </a:extLst>
            </p:cNvPr>
            <p:cNvSpPr/>
            <p:nvPr/>
          </p:nvSpPr>
          <p:spPr>
            <a:xfrm>
              <a:off x="5131734" y="3341617"/>
              <a:ext cx="1768915" cy="71859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246F5F27-34BE-1548-6F8C-1735D1D39F62}"/>
                </a:ext>
              </a:extLst>
            </p:cNvPr>
            <p:cNvSpPr txBox="1"/>
            <p:nvPr/>
          </p:nvSpPr>
          <p:spPr>
            <a:xfrm>
              <a:off x="5274868" y="3511342"/>
              <a:ext cx="1482136" cy="34764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Apollo Router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B81E1-F1DA-E752-9C9A-5BE4A5ED33CE}"/>
              </a:ext>
            </a:extLst>
          </p:cNvPr>
          <p:cNvGrpSpPr/>
          <p:nvPr/>
        </p:nvGrpSpPr>
        <p:grpSpPr>
          <a:xfrm>
            <a:off x="9421627" y="3268426"/>
            <a:ext cx="1808999" cy="718593"/>
            <a:chOff x="9421627" y="3268426"/>
            <a:chExt cx="2479687" cy="67377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2A255E1-4F18-4008-1DB6-5119881CE906}"/>
                </a:ext>
              </a:extLst>
            </p:cNvPr>
            <p:cNvSpPr/>
            <p:nvPr/>
          </p:nvSpPr>
          <p:spPr>
            <a:xfrm>
              <a:off x="9421627" y="3268426"/>
              <a:ext cx="2479687" cy="673770"/>
            </a:xfrm>
            <a:prstGeom prst="roundRect">
              <a:avLst/>
            </a:prstGeom>
            <a:solidFill>
              <a:srgbClr val="7030A0">
                <a:alpha val="8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B265B460-D0DF-B335-C3FE-8F56A434ECB1}"/>
                </a:ext>
              </a:extLst>
            </p:cNvPr>
            <p:cNvSpPr txBox="1"/>
            <p:nvPr/>
          </p:nvSpPr>
          <p:spPr>
            <a:xfrm>
              <a:off x="9641153" y="3420645"/>
              <a:ext cx="2122472" cy="34629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err="1">
                  <a:cs typeface="Calibri"/>
                </a:rPr>
                <a:t>ShopBrand</a:t>
              </a:r>
              <a:endParaRPr lang="en-US"/>
            </a:p>
          </p:txBody>
        </p:sp>
      </p:grpSp>
      <p:sp>
        <p:nvSpPr>
          <p:cNvPr id="15" name="Rounded Rectangle 41">
            <a:extLst>
              <a:ext uri="{FF2B5EF4-FFF2-40B4-BE49-F238E27FC236}">
                <a16:creationId xmlns:a16="http://schemas.microsoft.com/office/drawing/2014/main" id="{CD920586-F689-7395-E670-115F91475D0E}"/>
              </a:ext>
            </a:extLst>
          </p:cNvPr>
          <p:cNvSpPr/>
          <p:nvPr/>
        </p:nvSpPr>
        <p:spPr>
          <a:xfrm>
            <a:off x="676875" y="1869794"/>
            <a:ext cx="2502748" cy="378024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A76675FE-66E0-7529-8D00-32A786E4BB5D}"/>
              </a:ext>
            </a:extLst>
          </p:cNvPr>
          <p:cNvSpPr txBox="1"/>
          <p:nvPr/>
        </p:nvSpPr>
        <p:spPr>
          <a:xfrm>
            <a:off x="1565009" y="517835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Client</a:t>
            </a:r>
          </a:p>
        </p:txBody>
      </p:sp>
      <p:sp>
        <p:nvSpPr>
          <p:cNvPr id="17" name="Rounded Rectangle 46">
            <a:extLst>
              <a:ext uri="{FF2B5EF4-FFF2-40B4-BE49-F238E27FC236}">
                <a16:creationId xmlns:a16="http://schemas.microsoft.com/office/drawing/2014/main" id="{D2008086-5C46-EFA9-6A9C-2D64EA77FEA9}"/>
              </a:ext>
            </a:extLst>
          </p:cNvPr>
          <p:cNvSpPr/>
          <p:nvPr/>
        </p:nvSpPr>
        <p:spPr>
          <a:xfrm>
            <a:off x="4764561" y="1869794"/>
            <a:ext cx="2502749" cy="378024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5BFD505-0A4A-2294-9F11-50F86D7F1929}"/>
              </a:ext>
            </a:extLst>
          </p:cNvPr>
          <p:cNvSpPr txBox="1"/>
          <p:nvPr/>
        </p:nvSpPr>
        <p:spPr>
          <a:xfrm>
            <a:off x="5448279" y="4959501"/>
            <a:ext cx="113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/>
              <a:t>Federated</a:t>
            </a:r>
          </a:p>
          <a:p>
            <a:pPr algn="ctr"/>
            <a:r>
              <a:rPr lang="en-CH"/>
              <a:t>GraphQL</a:t>
            </a:r>
          </a:p>
        </p:txBody>
      </p:sp>
      <p:sp>
        <p:nvSpPr>
          <p:cNvPr id="19" name="Rounded Rectangle 48">
            <a:extLst>
              <a:ext uri="{FF2B5EF4-FFF2-40B4-BE49-F238E27FC236}">
                <a16:creationId xmlns:a16="http://schemas.microsoft.com/office/drawing/2014/main" id="{BCE9CF7B-F3BE-E720-6710-49416A5F067D}"/>
              </a:ext>
            </a:extLst>
          </p:cNvPr>
          <p:cNvSpPr/>
          <p:nvPr/>
        </p:nvSpPr>
        <p:spPr>
          <a:xfrm>
            <a:off x="9054965" y="1809081"/>
            <a:ext cx="2502750" cy="384095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3922AC5F-E416-C79A-031D-17D69F47DD33}"/>
              </a:ext>
            </a:extLst>
          </p:cNvPr>
          <p:cNvSpPr txBox="1"/>
          <p:nvPr/>
        </p:nvSpPr>
        <p:spPr>
          <a:xfrm>
            <a:off x="9383666" y="5178353"/>
            <a:ext cx="18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Backend Modules</a:t>
            </a:r>
          </a:p>
        </p:txBody>
      </p:sp>
      <p:pic>
        <p:nvPicPr>
          <p:cNvPr id="22" name="Picture 21" descr="C# / official or unofficial logo · Issue #27 · exercism/meta · GitHub">
            <a:extLst>
              <a:ext uri="{FF2B5EF4-FFF2-40B4-BE49-F238E27FC236}">
                <a16:creationId xmlns:a16="http://schemas.microsoft.com/office/drawing/2014/main" id="{2F0048FF-3CBB-267A-03A2-7E5521F19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04" y="4959501"/>
            <a:ext cx="742832" cy="79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68CDC0-6E94-1C2F-F1CC-77462ED9A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85" y="2418703"/>
            <a:ext cx="490427" cy="490427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BD7D7C-5752-8E3E-1C5D-7AA76EAF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68" y="3436861"/>
            <a:ext cx="490427" cy="490427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767DE0-FA15-3C23-305D-3ED67E19F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39" y="4428206"/>
            <a:ext cx="490427" cy="490427"/>
          </a:xfrm>
          <a:prstGeom prst="rect">
            <a:avLst/>
          </a:prstGeom>
          <a:noFill/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137B67A-9E21-B273-1B84-D575EE335874}"/>
              </a:ext>
            </a:extLst>
          </p:cNvPr>
          <p:cNvGrpSpPr/>
          <p:nvPr/>
        </p:nvGrpSpPr>
        <p:grpSpPr>
          <a:xfrm>
            <a:off x="1118706" y="3320449"/>
            <a:ext cx="1820141" cy="763417"/>
            <a:chOff x="1118706" y="3494016"/>
            <a:chExt cx="1820141" cy="79543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C7AAB83-35B2-E3C3-F419-BE6FBDCB3034}"/>
                </a:ext>
              </a:extLst>
            </p:cNvPr>
            <p:cNvSpPr/>
            <p:nvPr/>
          </p:nvSpPr>
          <p:spPr>
            <a:xfrm>
              <a:off x="1118706" y="3494016"/>
              <a:ext cx="1820141" cy="795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116AB433-A104-69DB-B41C-F55825F213F4}"/>
                </a:ext>
              </a:extLst>
            </p:cNvPr>
            <p:cNvSpPr txBox="1"/>
            <p:nvPr/>
          </p:nvSpPr>
          <p:spPr>
            <a:xfrm>
              <a:off x="1319470" y="3690484"/>
              <a:ext cx="1418103" cy="38482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Web/App</a:t>
              </a:r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B001AE2-4504-7015-58B6-35C2A739B682}"/>
              </a:ext>
            </a:extLst>
          </p:cNvPr>
          <p:cNvGrpSpPr/>
          <p:nvPr/>
        </p:nvGrpSpPr>
        <p:grpSpPr>
          <a:xfrm>
            <a:off x="5131733" y="3341616"/>
            <a:ext cx="1768915" cy="763416"/>
            <a:chOff x="5131734" y="3341617"/>
            <a:chExt cx="1768915" cy="71859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2AE34F9-07AC-60CC-836E-2EA4F14A39C1}"/>
                </a:ext>
              </a:extLst>
            </p:cNvPr>
            <p:cNvSpPr/>
            <p:nvPr/>
          </p:nvSpPr>
          <p:spPr>
            <a:xfrm>
              <a:off x="5131734" y="3341617"/>
              <a:ext cx="1768915" cy="718593"/>
            </a:xfrm>
            <a:prstGeom prst="roundRect">
              <a:avLst/>
            </a:prstGeom>
            <a:solidFill>
              <a:srgbClr val="C9149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1F12A83E-4CE2-54B3-B9B3-59D6F55DBD5D}"/>
                </a:ext>
              </a:extLst>
            </p:cNvPr>
            <p:cNvSpPr txBox="1"/>
            <p:nvPr/>
          </p:nvSpPr>
          <p:spPr>
            <a:xfrm>
              <a:off x="5274868" y="3511342"/>
              <a:ext cx="1482136" cy="347647"/>
            </a:xfrm>
            <a:prstGeom prst="rect">
              <a:avLst/>
            </a:prstGeom>
            <a:solidFill>
              <a:srgbClr val="C91493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CH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Fusion</a:t>
              </a:r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770D29-BABE-2480-768E-13ACCCBA9D1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936963" y="3704587"/>
            <a:ext cx="2199005" cy="8841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99C3CC-98C0-6264-4B3D-A5D8128409AB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895404" y="3704587"/>
            <a:ext cx="2258381" cy="8841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19B8EE-681C-8EEC-DBAA-33583A9489E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6915196" y="2660650"/>
            <a:ext cx="2256067" cy="1034680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F3A3EFB-6D35-C8C1-5AA2-78DDA26C003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6915196" y="3704587"/>
            <a:ext cx="2248485" cy="929178"/>
          </a:xfrm>
          <a:prstGeom prst="straightConnector1">
            <a:avLst/>
          </a:prstGeom>
          <a:ln w="25400">
            <a:solidFill>
              <a:schemeClr val="accent1">
                <a:alpha val="66912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E922EE5C-D4E4-299C-D50D-4A10854FC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995" y="5006192"/>
            <a:ext cx="832634" cy="71808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8690BC9-0F54-ABE7-2348-B30635228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8818" y="4957948"/>
            <a:ext cx="801585" cy="8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1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601462E9DB7E4DAAB3246FB0C5380A" ma:contentTypeVersion="10" ma:contentTypeDescription="Create a new document." ma:contentTypeScope="" ma:versionID="0eebb67a089fc641018410ec1970dd0d">
  <xsd:schema xmlns:xsd="http://www.w3.org/2001/XMLSchema" xmlns:xs="http://www.w3.org/2001/XMLSchema" xmlns:p="http://schemas.microsoft.com/office/2006/metadata/properties" xmlns:ns2="4beeed92-b389-48c0-bf5c-177be5d0f60a" xmlns:ns3="f0d308c3-0bf3-43f7-986e-ca38bc7e2a07" targetNamespace="http://schemas.microsoft.com/office/2006/metadata/properties" ma:root="true" ma:fieldsID="7fdd5c02b563ad59bd3d6820f57103f2" ns2:_="" ns3:_="">
    <xsd:import namespace="4beeed92-b389-48c0-bf5c-177be5d0f60a"/>
    <xsd:import namespace="f0d308c3-0bf3-43f7-986e-ca38bc7e2a0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eed92-b389-48c0-bf5c-177be5d0f60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e2161fca-55d1-4b0b-a8be-90cb8a5fbb00}" ma:internalName="TaxCatchAll" ma:showField="CatchAllData" ma:web="4beeed92-b389-48c0-bf5c-177be5d0f6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308c3-0bf3-43f7-986e-ca38bc7e2a0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e346e7db-a292-4863-a434-38aa85db710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eeed92-b389-48c0-bf5c-177be5d0f60a">FCW7RU3NK4VA-1048779034-56</_dlc_DocId>
    <_dlc_DocIdUrl xmlns="4beeed92-b389-48c0-bf5c-177be5d0f60a">
      <Url>https://migros.sharepoint.com/sites/DGPDStorage/OSA/_layouts/15/DocIdRedir.aspx?ID=FCW7RU3NK4VA-1048779034-56</Url>
      <Description>FCW7RU3NK4VA-1048779034-56</Description>
    </_dlc_DocIdUrl>
    <lcf76f155ced4ddcb4097134ff3c332f xmlns="f0d308c3-0bf3-43f7-986e-ca38bc7e2a07">
      <Terms xmlns="http://schemas.microsoft.com/office/infopath/2007/PartnerControls"/>
    </lcf76f155ced4ddcb4097134ff3c332f>
    <TaxCatchAll xmlns="4beeed92-b389-48c0-bf5c-177be5d0f60a" xsi:nil="true"/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DD659B-C3C2-4C9D-AB05-F6BC5516E479}">
  <ds:schemaRefs>
    <ds:schemaRef ds:uri="4beeed92-b389-48c0-bf5c-177be5d0f60a"/>
    <ds:schemaRef ds:uri="f0d308c3-0bf3-43f7-986e-ca38bc7e2a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0FBFF4-07D5-44F5-BF95-51F7AF4B38D6}">
  <ds:schemaRefs>
    <ds:schemaRef ds:uri="4beeed92-b389-48c0-bf5c-177be5d0f60a"/>
    <ds:schemaRef ds:uri="f0d308c3-0bf3-43f7-986e-ca38bc7e2a07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5F27EC5-AADE-4F29-A084-0BDB8F9039C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BE742F5-D35E-49A1-B906-587132C485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Fusion Fever</vt:lpstr>
      <vt:lpstr>Who</vt:lpstr>
      <vt:lpstr>One year ago...</vt:lpstr>
      <vt:lpstr>Situation</vt:lpstr>
      <vt:lpstr>Issues</vt:lpstr>
      <vt:lpstr>Salvation?</vt:lpstr>
      <vt:lpstr>Gateway Evaluation</vt:lpstr>
      <vt:lpstr>Gateway Deployment</vt:lpstr>
      <vt:lpstr>What Changed?</vt:lpstr>
      <vt:lpstr>Meanwhile in the FrontEnd</vt:lpstr>
      <vt:lpstr>PowerPoint Presentation</vt:lpstr>
      <vt:lpstr>Server-side rendering with Apollo Client</vt:lpstr>
      <vt:lpstr>Apollo Client: SSR Performance</vt:lpstr>
      <vt:lpstr>Apollo Client: SSR Performance</vt:lpstr>
      <vt:lpstr>Yet Another Evaluation</vt:lpstr>
      <vt:lpstr>https://www.youtube.com/watch?v=lhVGdErZuN4</vt:lpstr>
      <vt:lpstr>    Relay in a 🥜-shell</vt:lpstr>
      <vt:lpstr>    Relay in a 🥜-shell</vt:lpstr>
      <vt:lpstr>Setting up Relay</vt:lpstr>
      <vt:lpstr>PowerPoint Presentation</vt:lpstr>
      <vt:lpstr>PowerPoint Presentation</vt:lpstr>
      <vt:lpstr>Next steps</vt:lpstr>
      <vt:lpstr>Developments we are excited about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2024-01-05T13:29:36Z</dcterms:created>
  <dcterms:modified xsi:type="dcterms:W3CDTF">2024-01-23T10:13:32Z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c0b7b65f-48d9-4c5e-8b59-a7722c6b5404</vt:lpwstr>
  </property>
  <property fmtid="{D5CDD505-2E9C-101B-9397-08002B2CF9AE}" pid="3" name="ContentTypeId">
    <vt:lpwstr>0x0101004C601462E9DB7E4DAAB3246FB0C5380A</vt:lpwstr>
  </property>
  <property fmtid="{D5CDD505-2E9C-101B-9397-08002B2CF9AE}" pid="4" name="MediaServiceImageTags">
    <vt:lpwstr/>
  </property>
</Properties>
</file>